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3" r:id="rId11"/>
    <p:sldId id="262" r:id="rId12"/>
  </p:sldIdLst>
  <p:sldSz cx="18288000" cy="10287000"/>
  <p:notesSz cx="6858000" cy="9144000"/>
  <p:embeddedFontLst>
    <p:embeddedFont>
      <p:font typeface="Arial Bold" panose="020B0704020202020204" pitchFamily="34" charset="0"/>
      <p:regular r:id="rId13"/>
      <p:bold r:id="rId14"/>
    </p:embeddedFont>
    <p:embeddedFont>
      <p:font typeface="Arial Italics" panose="020B0604020202020204" charset="0"/>
      <p:regular r:id="rId15"/>
    </p:embeddedFont>
    <p:embeddedFont>
      <p:font typeface="Arimo" panose="020B0604020202020204" charset="0"/>
      <p:regular r:id="rId16"/>
    </p:embeddedFont>
    <p:embeddedFont>
      <p:font typeface="League Spartan" panose="020B0604020202020204" charset="0"/>
      <p:regular r:id="rId17"/>
    </p:embeddedFont>
    <p:embeddedFont>
      <p:font typeface="Poppins" panose="00000500000000000000" pitchFamily="2" charset="0"/>
      <p:regular r:id="rId18"/>
    </p:embeddedFont>
    <p:embeddedFont>
      <p:font typeface="Poppins Bold" panose="00000800000000000000" charset="0"/>
      <p:regular r:id="rId19"/>
    </p:embeddedFont>
    <p:embeddedFont>
      <p:font typeface="PT Serif" panose="020A0603040505020204"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9A359-F6DF-4484-A9D7-B0ADBA433F88}" v="3" dt="2024-08-15T19:23:32.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26" d="100"/>
          <a:sy n="26" d="100"/>
        </p:scale>
        <p:origin x="58" y="8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Mantay" userId="c87f7e09-8e97-4359-9a2a-d415059f146f" providerId="ADAL" clId="{072300DD-9B89-444D-BBCD-08A00A960B41}"/>
    <pc:docChg chg="undo custSel modSld">
      <pc:chgData name="Kelly Mantay" userId="c87f7e09-8e97-4359-9a2a-d415059f146f" providerId="ADAL" clId="{072300DD-9B89-444D-BBCD-08A00A960B41}" dt="2024-08-13T18:54:28.875" v="129" actId="14100"/>
      <pc:docMkLst>
        <pc:docMk/>
      </pc:docMkLst>
      <pc:sldChg chg="addSp delSp modSp mod setBg">
        <pc:chgData name="Kelly Mantay" userId="c87f7e09-8e97-4359-9a2a-d415059f146f" providerId="ADAL" clId="{072300DD-9B89-444D-BBCD-08A00A960B41}" dt="2024-08-13T18:54:28.875" v="129" actId="14100"/>
        <pc:sldMkLst>
          <pc:docMk/>
          <pc:sldMk cId="0" sldId="262"/>
        </pc:sldMkLst>
        <pc:spChg chg="del">
          <ac:chgData name="Kelly Mantay" userId="c87f7e09-8e97-4359-9a2a-d415059f146f" providerId="ADAL" clId="{072300DD-9B89-444D-BBCD-08A00A960B41}" dt="2024-08-13T18:50:51.885" v="24" actId="478"/>
          <ac:spMkLst>
            <pc:docMk/>
            <pc:sldMk cId="0" sldId="262"/>
            <ac:spMk id="3" creationId="{00000000-0000-0000-0000-000000000000}"/>
          </ac:spMkLst>
        </pc:spChg>
        <pc:spChg chg="mod">
          <ac:chgData name="Kelly Mantay" userId="c87f7e09-8e97-4359-9a2a-d415059f146f" providerId="ADAL" clId="{072300DD-9B89-444D-BBCD-08A00A960B41}" dt="2024-08-13T18:51:02.356" v="38" actId="20577"/>
          <ac:spMkLst>
            <pc:docMk/>
            <pc:sldMk cId="0" sldId="262"/>
            <ac:spMk id="7" creationId="{00000000-0000-0000-0000-000000000000}"/>
          </ac:spMkLst>
        </pc:spChg>
        <pc:spChg chg="mod">
          <ac:chgData name="Kelly Mantay" userId="c87f7e09-8e97-4359-9a2a-d415059f146f" providerId="ADAL" clId="{072300DD-9B89-444D-BBCD-08A00A960B41}" dt="2024-08-13T18:53:28.375" v="91" actId="20577"/>
          <ac:spMkLst>
            <pc:docMk/>
            <pc:sldMk cId="0" sldId="262"/>
            <ac:spMk id="8" creationId="{00000000-0000-0000-0000-000000000000}"/>
          </ac:spMkLst>
        </pc:spChg>
        <pc:spChg chg="mod">
          <ac:chgData name="Kelly Mantay" userId="c87f7e09-8e97-4359-9a2a-d415059f146f" providerId="ADAL" clId="{072300DD-9B89-444D-BBCD-08A00A960B41}" dt="2024-08-13T18:52:56.340" v="65" actId="20577"/>
          <ac:spMkLst>
            <pc:docMk/>
            <pc:sldMk cId="0" sldId="262"/>
            <ac:spMk id="12" creationId="{CDC07748-8CD5-931C-001D-65ECC7D2D458}"/>
          </ac:spMkLst>
        </pc:spChg>
        <pc:spChg chg="mod">
          <ac:chgData name="Kelly Mantay" userId="c87f7e09-8e97-4359-9a2a-d415059f146f" providerId="ADAL" clId="{072300DD-9B89-444D-BBCD-08A00A960B41}" dt="2024-08-13T18:53:38.144" v="117" actId="20577"/>
          <ac:spMkLst>
            <pc:docMk/>
            <pc:sldMk cId="0" sldId="262"/>
            <ac:spMk id="13" creationId="{F4B4ABAF-6C69-8A5D-29E4-9E552799534A}"/>
          </ac:spMkLst>
        </pc:spChg>
        <pc:spChg chg="mod">
          <ac:chgData name="Kelly Mantay" userId="c87f7e09-8e97-4359-9a2a-d415059f146f" providerId="ADAL" clId="{072300DD-9B89-444D-BBCD-08A00A960B41}" dt="2024-08-13T18:52:50.755" v="52"/>
          <ac:spMkLst>
            <pc:docMk/>
            <pc:sldMk cId="0" sldId="262"/>
            <ac:spMk id="14" creationId="{8ABB2261-8442-67C8-2D23-ABBF2DE1BD0B}"/>
          </ac:spMkLst>
        </pc:spChg>
        <pc:spChg chg="mod">
          <ac:chgData name="Kelly Mantay" userId="c87f7e09-8e97-4359-9a2a-d415059f146f" providerId="ADAL" clId="{072300DD-9B89-444D-BBCD-08A00A960B41}" dt="2024-08-13T18:52:50.755" v="52"/>
          <ac:spMkLst>
            <pc:docMk/>
            <pc:sldMk cId="0" sldId="262"/>
            <ac:spMk id="15" creationId="{580E62BE-2D0B-5FB2-A717-E2C26978CB78}"/>
          </ac:spMkLst>
        </pc:spChg>
        <pc:spChg chg="mod">
          <ac:chgData name="Kelly Mantay" userId="c87f7e09-8e97-4359-9a2a-d415059f146f" providerId="ADAL" clId="{072300DD-9B89-444D-BBCD-08A00A960B41}" dt="2024-08-13T18:54:14.906" v="126" actId="115"/>
          <ac:spMkLst>
            <pc:docMk/>
            <pc:sldMk cId="0" sldId="262"/>
            <ac:spMk id="30" creationId="{00000000-0000-0000-0000-000000000000}"/>
          </ac:spMkLst>
        </pc:spChg>
        <pc:spChg chg="add del">
          <ac:chgData name="Kelly Mantay" userId="c87f7e09-8e97-4359-9a2a-d415059f146f" providerId="ADAL" clId="{072300DD-9B89-444D-BBCD-08A00A960B41}" dt="2024-08-13T18:54:07.058" v="123" actId="26606"/>
          <ac:spMkLst>
            <pc:docMk/>
            <pc:sldMk cId="0" sldId="262"/>
            <ac:spMk id="35" creationId="{E462C3FA-EE10-4283-83A9-F407C925C013}"/>
          </ac:spMkLst>
        </pc:spChg>
        <pc:spChg chg="add del">
          <ac:chgData name="Kelly Mantay" userId="c87f7e09-8e97-4359-9a2a-d415059f146f" providerId="ADAL" clId="{072300DD-9B89-444D-BBCD-08A00A960B41}" dt="2024-08-13T18:54:07.058" v="123" actId="26606"/>
          <ac:spMkLst>
            <pc:docMk/>
            <pc:sldMk cId="0" sldId="262"/>
            <ac:spMk id="37" creationId="{419C4429-E272-408D-979C-9E5F7C0D3F45}"/>
          </ac:spMkLst>
        </pc:spChg>
        <pc:spChg chg="add">
          <ac:chgData name="Kelly Mantay" userId="c87f7e09-8e97-4359-9a2a-d415059f146f" providerId="ADAL" clId="{072300DD-9B89-444D-BBCD-08A00A960B41}" dt="2024-08-13T18:54:07.076" v="124" actId="26606"/>
          <ac:spMkLst>
            <pc:docMk/>
            <pc:sldMk cId="0" sldId="262"/>
            <ac:spMk id="39" creationId="{56BE988C-7A5B-41EC-A46C-AEA93D8D32FD}"/>
          </ac:spMkLst>
        </pc:spChg>
        <pc:spChg chg="add">
          <ac:chgData name="Kelly Mantay" userId="c87f7e09-8e97-4359-9a2a-d415059f146f" providerId="ADAL" clId="{072300DD-9B89-444D-BBCD-08A00A960B41}" dt="2024-08-13T18:54:07.076" v="124" actId="26606"/>
          <ac:spMkLst>
            <pc:docMk/>
            <pc:sldMk cId="0" sldId="262"/>
            <ac:spMk id="40" creationId="{D898B8EB-E53C-4E72-9817-B4BFCAD73600}"/>
          </ac:spMkLst>
        </pc:spChg>
        <pc:spChg chg="add">
          <ac:chgData name="Kelly Mantay" userId="c87f7e09-8e97-4359-9a2a-d415059f146f" providerId="ADAL" clId="{072300DD-9B89-444D-BBCD-08A00A960B41}" dt="2024-08-13T18:54:07.076" v="124" actId="26606"/>
          <ac:spMkLst>
            <pc:docMk/>
            <pc:sldMk cId="0" sldId="262"/>
            <ac:spMk id="41" creationId="{E3CB1EC0-40A9-4D5E-B7E2-6E3423CE28B2}"/>
          </ac:spMkLst>
        </pc:spChg>
        <pc:spChg chg="add">
          <ac:chgData name="Kelly Mantay" userId="c87f7e09-8e97-4359-9a2a-d415059f146f" providerId="ADAL" clId="{072300DD-9B89-444D-BBCD-08A00A960B41}" dt="2024-08-13T18:54:07.076" v="124" actId="26606"/>
          <ac:spMkLst>
            <pc:docMk/>
            <pc:sldMk cId="0" sldId="262"/>
            <ac:spMk id="42" creationId="{4E130362-2F35-4AB7-9EA5-DBC0F771A58D}"/>
          </ac:spMkLst>
        </pc:spChg>
        <pc:spChg chg="add">
          <ac:chgData name="Kelly Mantay" userId="c87f7e09-8e97-4359-9a2a-d415059f146f" providerId="ADAL" clId="{072300DD-9B89-444D-BBCD-08A00A960B41}" dt="2024-08-13T18:54:07.076" v="124" actId="26606"/>
          <ac:spMkLst>
            <pc:docMk/>
            <pc:sldMk cId="0" sldId="262"/>
            <ac:spMk id="43" creationId="{DCBE52EF-2889-423F-947C-0E44A760D696}"/>
          </ac:spMkLst>
        </pc:spChg>
        <pc:grpChg chg="add del mod ord">
          <ac:chgData name="Kelly Mantay" userId="c87f7e09-8e97-4359-9a2a-d415059f146f" providerId="ADAL" clId="{072300DD-9B89-444D-BBCD-08A00A960B41}" dt="2024-08-13T18:54:07.076" v="124" actId="26606"/>
          <ac:grpSpMkLst>
            <pc:docMk/>
            <pc:sldMk cId="0" sldId="262"/>
            <ac:grpSpMk id="2" creationId="{00000000-0000-0000-0000-000000000000}"/>
          </ac:grpSpMkLst>
        </pc:grpChg>
        <pc:grpChg chg="add mod ord">
          <ac:chgData name="Kelly Mantay" userId="c87f7e09-8e97-4359-9a2a-d415059f146f" providerId="ADAL" clId="{072300DD-9B89-444D-BBCD-08A00A960B41}" dt="2024-08-13T18:54:07.076" v="124" actId="26606"/>
          <ac:grpSpMkLst>
            <pc:docMk/>
            <pc:sldMk cId="0" sldId="262"/>
            <ac:grpSpMk id="10" creationId="{C517FA5E-2A95-E735-CC59-93FB5B2747DD}"/>
          </ac:grpSpMkLst>
        </pc:grpChg>
        <pc:grpChg chg="mod">
          <ac:chgData name="Kelly Mantay" userId="c87f7e09-8e97-4359-9a2a-d415059f146f" providerId="ADAL" clId="{072300DD-9B89-444D-BBCD-08A00A960B41}" dt="2024-08-13T18:52:50.755" v="52"/>
          <ac:grpSpMkLst>
            <pc:docMk/>
            <pc:sldMk cId="0" sldId="262"/>
            <ac:grpSpMk id="11" creationId="{7BE40A57-23DD-510A-BB96-F0FA80322409}"/>
          </ac:grpSpMkLst>
        </pc:grpChg>
        <pc:grpChg chg="add del">
          <ac:chgData name="Kelly Mantay" userId="c87f7e09-8e97-4359-9a2a-d415059f146f" providerId="ADAL" clId="{072300DD-9B89-444D-BBCD-08A00A960B41}" dt="2024-08-13T18:50:53.617" v="25" actId="478"/>
          <ac:grpSpMkLst>
            <pc:docMk/>
            <pc:sldMk cId="0" sldId="262"/>
            <ac:grpSpMk id="23" creationId="{00000000-0000-0000-0000-000000000000}"/>
          </ac:grpSpMkLst>
        </pc:grpChg>
        <pc:picChg chg="add mod">
          <ac:chgData name="Kelly Mantay" userId="c87f7e09-8e97-4359-9a2a-d415059f146f" providerId="ADAL" clId="{072300DD-9B89-444D-BBCD-08A00A960B41}" dt="2024-08-13T18:54:28.875" v="129" actId="14100"/>
          <ac:picMkLst>
            <pc:docMk/>
            <pc:sldMk cId="0" sldId="262"/>
            <ac:picMk id="9" creationId="{35E2F85F-A4C4-E765-4D47-2E31B44738F8}"/>
          </ac:picMkLst>
        </pc:picChg>
        <pc:picChg chg="add mod ord">
          <ac:chgData name="Kelly Mantay" userId="c87f7e09-8e97-4359-9a2a-d415059f146f" providerId="ADAL" clId="{072300DD-9B89-444D-BBCD-08A00A960B41}" dt="2024-08-13T18:54:24.993" v="128" actId="1076"/>
          <ac:picMkLst>
            <pc:docMk/>
            <pc:sldMk cId="0" sldId="262"/>
            <ac:picMk id="16" creationId="{CDAA88D3-8475-CBC6-23B5-646A7BE63E81}"/>
          </ac:picMkLst>
        </pc:picChg>
      </pc:sldChg>
    </pc:docChg>
  </pc:docChgLst>
  <pc:docChgLst>
    <pc:chgData name="Priscilla Takyi" userId="4a8b50c4-1006-4882-928c-f64617db04dd" providerId="ADAL" clId="{2039A359-F6DF-4484-A9D7-B0ADBA433F88}"/>
    <pc:docChg chg="custSel addSld delSld modSld">
      <pc:chgData name="Priscilla Takyi" userId="4a8b50c4-1006-4882-928c-f64617db04dd" providerId="ADAL" clId="{2039A359-F6DF-4484-A9D7-B0ADBA433F88}" dt="2024-08-15T19:23:37.352" v="121" actId="478"/>
      <pc:docMkLst>
        <pc:docMk/>
      </pc:docMkLst>
      <pc:sldChg chg="modSp mod">
        <pc:chgData name="Priscilla Takyi" userId="4a8b50c4-1006-4882-928c-f64617db04dd" providerId="ADAL" clId="{2039A359-F6DF-4484-A9D7-B0ADBA433F88}" dt="2024-08-01T19:22:07.587" v="117" actId="1076"/>
        <pc:sldMkLst>
          <pc:docMk/>
          <pc:sldMk cId="0" sldId="260"/>
        </pc:sldMkLst>
        <pc:spChg chg="mod">
          <ac:chgData name="Priscilla Takyi" userId="4a8b50c4-1006-4882-928c-f64617db04dd" providerId="ADAL" clId="{2039A359-F6DF-4484-A9D7-B0ADBA433F88}" dt="2024-08-01T19:22:07.587" v="117" actId="1076"/>
          <ac:spMkLst>
            <pc:docMk/>
            <pc:sldMk cId="0" sldId="260"/>
            <ac:spMk id="2" creationId="{00000000-0000-0000-0000-000000000000}"/>
          </ac:spMkLst>
        </pc:spChg>
      </pc:sldChg>
      <pc:sldChg chg="addSp delSp mod">
        <pc:chgData name="Priscilla Takyi" userId="4a8b50c4-1006-4882-928c-f64617db04dd" providerId="ADAL" clId="{2039A359-F6DF-4484-A9D7-B0ADBA433F88}" dt="2024-08-15T19:23:37.352" v="121" actId="478"/>
        <pc:sldMkLst>
          <pc:docMk/>
          <pc:sldMk cId="0" sldId="261"/>
        </pc:sldMkLst>
        <pc:picChg chg="add del">
          <ac:chgData name="Priscilla Takyi" userId="4a8b50c4-1006-4882-928c-f64617db04dd" providerId="ADAL" clId="{2039A359-F6DF-4484-A9D7-B0ADBA433F88}" dt="2024-08-15T19:23:37.352" v="121" actId="478"/>
          <ac:picMkLst>
            <pc:docMk/>
            <pc:sldMk cId="0" sldId="261"/>
            <ac:picMk id="6" creationId="{D04282A0-96D2-62AB-2FAC-0B5FA46D3DAF}"/>
          </ac:picMkLst>
        </pc:picChg>
      </pc:sldChg>
      <pc:sldChg chg="addSp delSp modSp add mod">
        <pc:chgData name="Priscilla Takyi" userId="4a8b50c4-1006-4882-928c-f64617db04dd" providerId="ADAL" clId="{2039A359-F6DF-4484-A9D7-B0ADBA433F88}" dt="2024-08-01T19:21:34.552" v="116"/>
        <pc:sldMkLst>
          <pc:docMk/>
          <pc:sldMk cId="119295789" sldId="263"/>
        </pc:sldMkLst>
        <pc:spChg chg="mod">
          <ac:chgData name="Priscilla Takyi" userId="4a8b50c4-1006-4882-928c-f64617db04dd" providerId="ADAL" clId="{2039A359-F6DF-4484-A9D7-B0ADBA433F88}" dt="2024-08-01T19:19:03.730" v="68" actId="1076"/>
          <ac:spMkLst>
            <pc:docMk/>
            <pc:sldMk cId="119295789" sldId="263"/>
            <ac:spMk id="2" creationId="{00000000-0000-0000-0000-000000000000}"/>
          </ac:spMkLst>
        </pc:spChg>
        <pc:spChg chg="mod">
          <ac:chgData name="Priscilla Takyi" userId="4a8b50c4-1006-4882-928c-f64617db04dd" providerId="ADAL" clId="{2039A359-F6DF-4484-A9D7-B0ADBA433F88}" dt="2024-08-01T19:21:34.552" v="116"/>
          <ac:spMkLst>
            <pc:docMk/>
            <pc:sldMk cId="119295789" sldId="263"/>
            <ac:spMk id="4" creationId="{00000000-0000-0000-0000-000000000000}"/>
          </ac:spMkLst>
        </pc:spChg>
        <pc:spChg chg="del mod">
          <ac:chgData name="Priscilla Takyi" userId="4a8b50c4-1006-4882-928c-f64617db04dd" providerId="ADAL" clId="{2039A359-F6DF-4484-A9D7-B0ADBA433F88}" dt="2024-08-01T19:20:56.396" v="99" actId="478"/>
          <ac:spMkLst>
            <pc:docMk/>
            <pc:sldMk cId="119295789" sldId="263"/>
            <ac:spMk id="5" creationId="{00000000-0000-0000-0000-000000000000}"/>
          </ac:spMkLst>
        </pc:spChg>
        <pc:picChg chg="add mod">
          <ac:chgData name="Priscilla Takyi" userId="4a8b50c4-1006-4882-928c-f64617db04dd" providerId="ADAL" clId="{2039A359-F6DF-4484-A9D7-B0ADBA433F88}" dt="2024-08-01T19:21:18.026" v="103" actId="1076"/>
          <ac:picMkLst>
            <pc:docMk/>
            <pc:sldMk cId="119295789" sldId="263"/>
            <ac:picMk id="7" creationId="{5BD64D79-29A6-D3E3-17B0-A7D03E15E85E}"/>
          </ac:picMkLst>
        </pc:picChg>
      </pc:sldChg>
      <pc:sldChg chg="add del">
        <pc:chgData name="Priscilla Takyi" userId="4a8b50c4-1006-4882-928c-f64617db04dd" providerId="ADAL" clId="{2039A359-F6DF-4484-A9D7-B0ADBA433F88}" dt="2024-08-15T19:23:23.712" v="119"/>
        <pc:sldMkLst>
          <pc:docMk/>
          <pc:sldMk cId="2108099144"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txla.org/webinar-archive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nam11.safelinks.protection.outlook.com/?url=http%3A%2F%2Fwww.txla.org%2Fcode-of-conduct&amp;data=04%7C01%7Cmicheles%40txla.org%7Cc5a47687a6484e2ac6d508d9e027c9e6%7C46e035479cb74cf0b23ecb3880256398%7C0%7C0%7C637787283779016071%7CUnknown%7CTWFpbGZsb3d8eyJWIjoiMC4wLjAwMDAiLCJQIjoiV2luMzIiLCJBTiI6Ik1haWwiLCJXVCI6Mn0%3D%7C3000&amp;sdata=GLaIGLpe2ZtAf%2BUXDAKmIWKPn%2Brzseynv4467gxpVJA%3D&amp;reserved=0"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286638" y="-1871493"/>
            <a:ext cx="2071431" cy="13379073"/>
          </a:xfrm>
          <a:custGeom>
            <a:avLst/>
            <a:gdLst/>
            <a:ahLst/>
            <a:cxnLst/>
            <a:rect l="l" t="t" r="r" b="b"/>
            <a:pathLst>
              <a:path w="6942573" h="13379073">
                <a:moveTo>
                  <a:pt x="0" y="0"/>
                </a:moveTo>
                <a:lnTo>
                  <a:pt x="6942573" y="0"/>
                </a:lnTo>
                <a:lnTo>
                  <a:pt x="6942573" y="13379072"/>
                </a:lnTo>
                <a:lnTo>
                  <a:pt x="0" y="13379072"/>
                </a:lnTo>
                <a:lnTo>
                  <a:pt x="0" y="0"/>
                </a:lnTo>
                <a:close/>
              </a:path>
            </a:pathLst>
          </a:custGeom>
          <a:blipFill>
            <a:blip r:embed="rId2">
              <a:extLst>
                <a:ext uri="{96DAC541-7B7A-43D3-8B79-37D633B846F1}">
                  <asvg:svgBlip xmlns:asvg="http://schemas.microsoft.com/office/drawing/2016/SVG/main" r:embed="rId3"/>
                </a:ext>
              </a:extLst>
            </a:blip>
            <a:stretch>
              <a:fillRect r="-545884"/>
            </a:stretch>
          </a:blipFill>
        </p:spPr>
        <p:txBody>
          <a:bodyPr/>
          <a:lstStyle/>
          <a:p>
            <a:endParaRPr lang="en-US"/>
          </a:p>
        </p:txBody>
      </p:sp>
      <p:sp>
        <p:nvSpPr>
          <p:cNvPr id="3" name="Freeform 3"/>
          <p:cNvSpPr/>
          <p:nvPr/>
        </p:nvSpPr>
        <p:spPr>
          <a:xfrm>
            <a:off x="9648275" y="8529003"/>
            <a:ext cx="7335713" cy="175799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4">
              <a:extLst>
                <a:ext uri="{96DAC541-7B7A-43D3-8B79-37D633B846F1}">
                  <asvg:svgBlip xmlns:asvg="http://schemas.microsoft.com/office/drawing/2016/SVG/main" r:embed="rId5"/>
                </a:ext>
              </a:extLst>
            </a:blip>
            <a:stretch>
              <a:fillRect t="-1" b="-317276"/>
            </a:stretch>
          </a:blipFill>
        </p:spPr>
        <p:txBody>
          <a:bodyPr/>
          <a:lstStyle/>
          <a:p>
            <a:endParaRPr lang="en-US"/>
          </a:p>
        </p:txBody>
      </p:sp>
      <p:sp>
        <p:nvSpPr>
          <p:cNvPr id="4" name="Freeform 4"/>
          <p:cNvSpPr/>
          <p:nvPr/>
        </p:nvSpPr>
        <p:spPr>
          <a:xfrm>
            <a:off x="0" y="2095500"/>
            <a:ext cx="5105400" cy="7335713"/>
          </a:xfrm>
          <a:custGeom>
            <a:avLst/>
            <a:gdLst/>
            <a:ahLst/>
            <a:cxnLst/>
            <a:rect l="l" t="t" r="r" b="b"/>
            <a:pathLst>
              <a:path w="7335713" h="7335713">
                <a:moveTo>
                  <a:pt x="0" y="0"/>
                </a:moveTo>
                <a:lnTo>
                  <a:pt x="7335713" y="0"/>
                </a:lnTo>
                <a:lnTo>
                  <a:pt x="7335713" y="7335712"/>
                </a:lnTo>
                <a:lnTo>
                  <a:pt x="0" y="7335712"/>
                </a:lnTo>
                <a:lnTo>
                  <a:pt x="0" y="0"/>
                </a:lnTo>
                <a:close/>
              </a:path>
            </a:pathLst>
          </a:custGeom>
          <a:blipFill>
            <a:blip r:embed="rId6">
              <a:extLst>
                <a:ext uri="{96DAC541-7B7A-43D3-8B79-37D633B846F1}">
                  <asvg:svgBlip xmlns:asvg="http://schemas.microsoft.com/office/drawing/2016/SVG/main" r:embed="rId7"/>
                </a:ext>
              </a:extLst>
            </a:blip>
            <a:stretch>
              <a:fillRect l="-60866" t="-5376" r="78747" b="5376"/>
            </a:stretch>
          </a:blipFill>
        </p:spPr>
        <p:txBody>
          <a:bodyPr/>
          <a:lstStyle/>
          <a:p>
            <a:endParaRPr lang="en-US"/>
          </a:p>
        </p:txBody>
      </p:sp>
      <p:sp>
        <p:nvSpPr>
          <p:cNvPr id="5" name="Freeform 5"/>
          <p:cNvSpPr/>
          <p:nvPr/>
        </p:nvSpPr>
        <p:spPr>
          <a:xfrm>
            <a:off x="1646574" y="1866900"/>
            <a:ext cx="3073787" cy="1628014"/>
          </a:xfrm>
          <a:custGeom>
            <a:avLst/>
            <a:gdLst/>
            <a:ahLst/>
            <a:cxnLst/>
            <a:rect l="l" t="t" r="r" b="b"/>
            <a:pathLst>
              <a:path w="3073787" h="1628014">
                <a:moveTo>
                  <a:pt x="0" y="0"/>
                </a:moveTo>
                <a:lnTo>
                  <a:pt x="3073787" y="0"/>
                </a:lnTo>
                <a:lnTo>
                  <a:pt x="3073787" y="1628013"/>
                </a:lnTo>
                <a:lnTo>
                  <a:pt x="0" y="1628013"/>
                </a:lnTo>
                <a:lnTo>
                  <a:pt x="0" y="0"/>
                </a:lnTo>
                <a:close/>
              </a:path>
            </a:pathLst>
          </a:custGeom>
          <a:blipFill>
            <a:blip r:embed="rId8"/>
            <a:stretch>
              <a:fillRect/>
            </a:stretch>
          </a:blipFill>
        </p:spPr>
        <p:txBody>
          <a:bodyPr/>
          <a:lstStyle/>
          <a:p>
            <a:endParaRPr lang="en-US"/>
          </a:p>
        </p:txBody>
      </p:sp>
      <p:sp>
        <p:nvSpPr>
          <p:cNvPr id="6" name="TextBox 6"/>
          <p:cNvSpPr txBox="1"/>
          <p:nvPr/>
        </p:nvSpPr>
        <p:spPr>
          <a:xfrm>
            <a:off x="1704094" y="4098745"/>
            <a:ext cx="8249967" cy="1438596"/>
          </a:xfrm>
          <a:prstGeom prst="rect">
            <a:avLst/>
          </a:prstGeom>
        </p:spPr>
        <p:txBody>
          <a:bodyPr lIns="0" tIns="0" rIns="0" bIns="0" rtlCol="0" anchor="t">
            <a:spAutoFit/>
          </a:bodyPr>
          <a:lstStyle/>
          <a:p>
            <a:pPr algn="l">
              <a:lnSpc>
                <a:spcPts val="10890"/>
              </a:lnSpc>
            </a:pPr>
            <a:r>
              <a:rPr lang="en-US" sz="10890" dirty="0">
                <a:solidFill>
                  <a:srgbClr val="004A8E"/>
                </a:solidFill>
                <a:latin typeface="League Spartan"/>
                <a:ea typeface="League Spartan"/>
                <a:cs typeface="League Spartan"/>
                <a:sym typeface="League Spartan"/>
              </a:rPr>
              <a:t>Welcome!</a:t>
            </a:r>
          </a:p>
        </p:txBody>
      </p:sp>
      <p:sp>
        <p:nvSpPr>
          <p:cNvPr id="7" name="TextBox 7"/>
          <p:cNvSpPr txBox="1"/>
          <p:nvPr/>
        </p:nvSpPr>
        <p:spPr>
          <a:xfrm>
            <a:off x="1704094" y="6048483"/>
            <a:ext cx="14831306" cy="1630959"/>
          </a:xfrm>
          <a:prstGeom prst="rect">
            <a:avLst/>
          </a:prstGeom>
        </p:spPr>
        <p:txBody>
          <a:bodyPr wrap="square" lIns="0" tIns="0" rIns="0" bIns="0" rtlCol="0" anchor="t">
            <a:spAutoFit/>
          </a:bodyPr>
          <a:lstStyle/>
          <a:p>
            <a:pPr>
              <a:lnSpc>
                <a:spcPts val="6228"/>
              </a:lnSpc>
            </a:pPr>
            <a:r>
              <a:rPr lang="en-US" sz="6228" dirty="0">
                <a:solidFill>
                  <a:srgbClr val="000000"/>
                </a:solidFill>
                <a:latin typeface="League Spartan"/>
                <a:ea typeface="League Spartan"/>
                <a:cs typeface="League Spartan"/>
                <a:sym typeface="League Spartan"/>
              </a:rPr>
              <a:t>Meeting Them Where They Are:</a:t>
            </a:r>
          </a:p>
          <a:p>
            <a:pPr>
              <a:lnSpc>
                <a:spcPts val="6228"/>
              </a:lnSpc>
            </a:pPr>
            <a:endParaRPr lang="en-US" sz="6228" i="1" dirty="0">
              <a:solidFill>
                <a:srgbClr val="000000"/>
              </a:solidFill>
              <a:latin typeface="League Spartan"/>
              <a:ea typeface="League Spartan"/>
              <a:cs typeface="League Spartan"/>
              <a:sym typeface="League Spartan"/>
            </a:endParaRPr>
          </a:p>
        </p:txBody>
      </p:sp>
      <p:sp>
        <p:nvSpPr>
          <p:cNvPr id="8" name="TextBox 7">
            <a:extLst>
              <a:ext uri="{FF2B5EF4-FFF2-40B4-BE49-F238E27FC236}">
                <a16:creationId xmlns:a16="http://schemas.microsoft.com/office/drawing/2014/main" id="{C4E81B7C-68DF-7106-ED4A-B3D45F63CB07}"/>
              </a:ext>
            </a:extLst>
          </p:cNvPr>
          <p:cNvSpPr txBox="1"/>
          <p:nvPr/>
        </p:nvSpPr>
        <p:spPr>
          <a:xfrm>
            <a:off x="1524897" y="6949994"/>
            <a:ext cx="14937332" cy="2009140"/>
          </a:xfrm>
          <a:prstGeom prst="rect">
            <a:avLst/>
          </a:prstGeom>
          <a:noFill/>
        </p:spPr>
        <p:txBody>
          <a:bodyPr wrap="square" rtlCol="0">
            <a:spAutoFit/>
          </a:bodyPr>
          <a:lstStyle/>
          <a:p>
            <a:r>
              <a:rPr lang="en-US" sz="6228" dirty="0">
                <a:solidFill>
                  <a:srgbClr val="000000"/>
                </a:solidFill>
                <a:latin typeface="League Spartan"/>
              </a:rPr>
              <a:t>Leaning Into Community-Driven Programming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8534" y="520475"/>
            <a:ext cx="3073787" cy="1628014"/>
          </a:xfrm>
          <a:custGeom>
            <a:avLst/>
            <a:gdLst/>
            <a:ahLst/>
            <a:cxnLst/>
            <a:rect l="l" t="t" r="r" b="b"/>
            <a:pathLst>
              <a:path w="3073787" h="1628014">
                <a:moveTo>
                  <a:pt x="0" y="0"/>
                </a:moveTo>
                <a:lnTo>
                  <a:pt x="3073787" y="0"/>
                </a:lnTo>
                <a:lnTo>
                  <a:pt x="3073787" y="1628014"/>
                </a:lnTo>
                <a:lnTo>
                  <a:pt x="0" y="162801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5285641" y="1448782"/>
            <a:ext cx="12314525" cy="768349"/>
          </a:xfrm>
          <a:prstGeom prst="rect">
            <a:avLst/>
          </a:prstGeom>
        </p:spPr>
        <p:txBody>
          <a:bodyPr lIns="0" tIns="0" rIns="0" bIns="0" rtlCol="0" anchor="t">
            <a:spAutoFit/>
          </a:bodyPr>
          <a:lstStyle/>
          <a:p>
            <a:pPr algn="l">
              <a:lnSpc>
                <a:spcPts val="5802"/>
              </a:lnSpc>
            </a:pPr>
            <a:r>
              <a:rPr lang="en-US" sz="5802">
                <a:solidFill>
                  <a:srgbClr val="004A8E"/>
                </a:solidFill>
                <a:latin typeface="League Spartan"/>
                <a:ea typeface="League Spartan"/>
                <a:cs typeface="League Spartan"/>
                <a:sym typeface="League Spartan"/>
              </a:rPr>
              <a:t>Ground Rules and Participation</a:t>
            </a:r>
          </a:p>
        </p:txBody>
      </p:sp>
      <p:sp>
        <p:nvSpPr>
          <p:cNvPr id="4" name="TextBox 4"/>
          <p:cNvSpPr txBox="1"/>
          <p:nvPr/>
        </p:nvSpPr>
        <p:spPr>
          <a:xfrm>
            <a:off x="1028700" y="2864134"/>
            <a:ext cx="16892851" cy="6609814"/>
          </a:xfrm>
          <a:prstGeom prst="rect">
            <a:avLst/>
          </a:prstGeom>
        </p:spPr>
        <p:txBody>
          <a:bodyPr lIns="0" tIns="0" rIns="0" bIns="0" rtlCol="0" anchor="t">
            <a:spAutoFit/>
          </a:bodyPr>
          <a:lstStyle/>
          <a:p>
            <a:pPr algn="l">
              <a:lnSpc>
                <a:spcPts val="5759"/>
              </a:lnSpc>
            </a:pPr>
            <a:r>
              <a:rPr lang="en-US" sz="4800">
                <a:solidFill>
                  <a:srgbClr val="000000"/>
                </a:solidFill>
                <a:latin typeface="Arial"/>
                <a:ea typeface="Arial"/>
                <a:cs typeface="Arial"/>
                <a:sym typeface="Arial"/>
              </a:rPr>
              <a:t>We want this session to be as interactive as possible.</a:t>
            </a:r>
          </a:p>
          <a:p>
            <a:pPr algn="l">
              <a:lnSpc>
                <a:spcPts val="5759"/>
              </a:lnSpc>
            </a:pPr>
            <a:endParaRPr lang="en-US" sz="4800">
              <a:solidFill>
                <a:srgbClr val="000000"/>
              </a:solidFill>
              <a:latin typeface="Arial"/>
              <a:ea typeface="Arial"/>
              <a:cs typeface="Arial"/>
              <a:sym typeface="Arial"/>
            </a:endParaRPr>
          </a:p>
          <a:p>
            <a:pPr algn="l">
              <a:lnSpc>
                <a:spcPts val="5759"/>
              </a:lnSpc>
            </a:pPr>
            <a:r>
              <a:rPr lang="en-US" sz="4800">
                <a:solidFill>
                  <a:srgbClr val="000000"/>
                </a:solidFill>
                <a:latin typeface="Arial"/>
                <a:ea typeface="Arial"/>
                <a:cs typeface="Arial"/>
                <a:sym typeface="Arial"/>
              </a:rPr>
              <a:t>Share resources, comments and questions in the chat box. </a:t>
            </a:r>
          </a:p>
          <a:p>
            <a:pPr algn="l">
              <a:lnSpc>
                <a:spcPts val="5759"/>
              </a:lnSpc>
            </a:pPr>
            <a:endParaRPr lang="en-US" sz="4800">
              <a:solidFill>
                <a:srgbClr val="000000"/>
              </a:solidFill>
              <a:latin typeface="Arial"/>
              <a:ea typeface="Arial"/>
              <a:cs typeface="Arial"/>
              <a:sym typeface="Arial"/>
            </a:endParaRPr>
          </a:p>
          <a:p>
            <a:pPr algn="l">
              <a:lnSpc>
                <a:spcPts val="5759"/>
              </a:lnSpc>
            </a:pPr>
            <a:r>
              <a:rPr lang="en-US" sz="4800">
                <a:solidFill>
                  <a:srgbClr val="000000"/>
                </a:solidFill>
                <a:latin typeface="Arial"/>
                <a:ea typeface="Arial"/>
                <a:cs typeface="Arial"/>
                <a:sym typeface="Arial"/>
              </a:rPr>
              <a:t>Be sure to post your chat to all participants by selecting </a:t>
            </a:r>
            <a:r>
              <a:rPr lang="en-US" sz="4800">
                <a:solidFill>
                  <a:srgbClr val="000000"/>
                </a:solidFill>
                <a:latin typeface="Arial Italics"/>
                <a:ea typeface="Arial Italics"/>
                <a:cs typeface="Arial Italics"/>
                <a:sym typeface="Arial Italics"/>
              </a:rPr>
              <a:t>All Panelists and Attendees</a:t>
            </a:r>
            <a:r>
              <a:rPr lang="en-US" sz="4800">
                <a:solidFill>
                  <a:srgbClr val="000000"/>
                </a:solidFill>
                <a:latin typeface="Arial"/>
                <a:ea typeface="Arial"/>
                <a:cs typeface="Arial"/>
                <a:sym typeface="Arial"/>
              </a:rPr>
              <a:t> in the dropdown</a:t>
            </a:r>
          </a:p>
          <a:p>
            <a:pPr algn="l">
              <a:lnSpc>
                <a:spcPts val="5759"/>
              </a:lnSpc>
            </a:pPr>
            <a:endParaRPr lang="en-US" sz="4800">
              <a:solidFill>
                <a:srgbClr val="000000"/>
              </a:solidFill>
              <a:latin typeface="Arial"/>
              <a:ea typeface="Arial"/>
              <a:cs typeface="Arial"/>
              <a:sym typeface="Arial"/>
            </a:endParaRPr>
          </a:p>
          <a:p>
            <a:pPr algn="l">
              <a:lnSpc>
                <a:spcPts val="5759"/>
              </a:lnSpc>
            </a:pPr>
            <a:r>
              <a:rPr lang="en-US" sz="4800">
                <a:solidFill>
                  <a:srgbClr val="000000"/>
                </a:solidFill>
                <a:latin typeface="Arial"/>
                <a:ea typeface="Arial"/>
                <a:cs typeface="Arial"/>
                <a:sym typeface="Arial"/>
              </a:rPr>
              <a:t>The session, including the chat, will be recorded and posted on </a:t>
            </a:r>
            <a:r>
              <a:rPr lang="en-US" sz="4800" u="sng">
                <a:solidFill>
                  <a:srgbClr val="3499CC"/>
                </a:solidFill>
                <a:latin typeface="Arial"/>
                <a:ea typeface="Arial"/>
                <a:cs typeface="Arial"/>
                <a:sym typeface="Arial"/>
                <a:hlinkClick r:id="rId3" tooltip="http://www.txla.org/webinar-archives"/>
              </a:rPr>
              <a:t>www.txla.org/webinar-archives</a:t>
            </a:r>
            <a:r>
              <a:rPr lang="en-US" sz="4800">
                <a:solidFill>
                  <a:srgbClr val="3499CC"/>
                </a:solidFill>
                <a:latin typeface="Arial"/>
                <a:ea typeface="Arial"/>
                <a:cs typeface="Arial"/>
                <a:sym typeface="Arial"/>
              </a:rPr>
              <a:t> </a:t>
            </a:r>
            <a:r>
              <a:rPr lang="en-US" sz="4800">
                <a:solidFill>
                  <a:srgbClr val="000000"/>
                </a:solidFill>
                <a:latin typeface="Arial"/>
                <a:ea typeface="Arial"/>
                <a:cs typeface="Arial"/>
                <a:sym typeface="Arial"/>
              </a:rPr>
              <a:t>within 48 hours.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8534" y="520475"/>
            <a:ext cx="3073787" cy="1628014"/>
          </a:xfrm>
          <a:custGeom>
            <a:avLst/>
            <a:gdLst/>
            <a:ahLst/>
            <a:cxnLst/>
            <a:rect l="l" t="t" r="r" b="b"/>
            <a:pathLst>
              <a:path w="3073787" h="1628014">
                <a:moveTo>
                  <a:pt x="0" y="0"/>
                </a:moveTo>
                <a:lnTo>
                  <a:pt x="3073787" y="0"/>
                </a:lnTo>
                <a:lnTo>
                  <a:pt x="3073787" y="1628014"/>
                </a:lnTo>
                <a:lnTo>
                  <a:pt x="0" y="162801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9442954" y="1448782"/>
            <a:ext cx="8121231" cy="768349"/>
          </a:xfrm>
          <a:prstGeom prst="rect">
            <a:avLst/>
          </a:prstGeom>
        </p:spPr>
        <p:txBody>
          <a:bodyPr lIns="0" tIns="0" rIns="0" bIns="0" rtlCol="0" anchor="t">
            <a:spAutoFit/>
          </a:bodyPr>
          <a:lstStyle/>
          <a:p>
            <a:pPr algn="l">
              <a:lnSpc>
                <a:spcPts val="5802"/>
              </a:lnSpc>
            </a:pPr>
            <a:r>
              <a:rPr lang="en-US" sz="5802">
                <a:solidFill>
                  <a:srgbClr val="004A8E"/>
                </a:solidFill>
                <a:latin typeface="League Spartan"/>
                <a:ea typeface="League Spartan"/>
                <a:cs typeface="League Spartan"/>
                <a:sym typeface="League Spartan"/>
              </a:rPr>
              <a:t>TLA Code of Conduct</a:t>
            </a:r>
          </a:p>
        </p:txBody>
      </p:sp>
      <p:sp>
        <p:nvSpPr>
          <p:cNvPr id="4" name="TextBox 4"/>
          <p:cNvSpPr txBox="1"/>
          <p:nvPr/>
        </p:nvSpPr>
        <p:spPr>
          <a:xfrm>
            <a:off x="714825" y="2811786"/>
            <a:ext cx="17066970" cy="6655569"/>
          </a:xfrm>
          <a:prstGeom prst="rect">
            <a:avLst/>
          </a:prstGeom>
        </p:spPr>
        <p:txBody>
          <a:bodyPr lIns="0" tIns="0" rIns="0" bIns="0" rtlCol="0" anchor="t">
            <a:spAutoFit/>
          </a:bodyPr>
          <a:lstStyle/>
          <a:p>
            <a:pPr algn="l">
              <a:lnSpc>
                <a:spcPts val="4799"/>
              </a:lnSpc>
            </a:pPr>
            <a:r>
              <a:rPr lang="en-US" sz="3900" dirty="0">
                <a:solidFill>
                  <a:srgbClr val="000000"/>
                </a:solidFill>
                <a:latin typeface="Arial"/>
                <a:ea typeface="Arial"/>
                <a:cs typeface="Arial"/>
                <a:sym typeface="Arial"/>
              </a:rPr>
              <a:t>The Texas Library Association (TLA) is dedicated to providing a harassment-free environment for everyone engaged with the association at events and on social media channels, regardless of gender, gender identity and expression, sexual orientation, disability, physical appearance, body size, age, ethnicity, military status, race, or religion. </a:t>
            </a:r>
          </a:p>
          <a:p>
            <a:pPr algn="l">
              <a:lnSpc>
                <a:spcPts val="4799"/>
              </a:lnSpc>
            </a:pPr>
            <a:endParaRPr lang="en-US" sz="3900" dirty="0">
              <a:solidFill>
                <a:srgbClr val="000000"/>
              </a:solidFill>
              <a:latin typeface="Arial"/>
              <a:ea typeface="Arial"/>
              <a:cs typeface="Arial"/>
              <a:sym typeface="Arial"/>
            </a:endParaRPr>
          </a:p>
          <a:p>
            <a:pPr algn="l">
              <a:lnSpc>
                <a:spcPts val="4799"/>
              </a:lnSpc>
            </a:pPr>
            <a:r>
              <a:rPr lang="en-US" sz="3900" dirty="0">
                <a:solidFill>
                  <a:srgbClr val="000000"/>
                </a:solidFill>
                <a:latin typeface="Arial"/>
                <a:ea typeface="Arial"/>
                <a:cs typeface="Arial"/>
                <a:sym typeface="Arial"/>
              </a:rPr>
              <a:t>We do not tolerate harassment in any form at any TLA events or activities, or on any TLA social media channels, including those managed by TLA units. We encourage productive and constructive discussion and participation.  Be kind to others.</a:t>
            </a:r>
          </a:p>
          <a:p>
            <a:pPr algn="l">
              <a:lnSpc>
                <a:spcPts val="4799"/>
              </a:lnSpc>
            </a:pPr>
            <a:r>
              <a:rPr lang="en-US" sz="3900" dirty="0">
                <a:solidFill>
                  <a:srgbClr val="000000"/>
                </a:solidFill>
                <a:latin typeface="Arial"/>
                <a:ea typeface="Arial"/>
                <a:cs typeface="Arial"/>
                <a:sym typeface="Arial"/>
              </a:rPr>
              <a:t>Find the full Code of Conduct statement at: </a:t>
            </a:r>
            <a:r>
              <a:rPr lang="en-US" sz="3900" u="sng" dirty="0">
                <a:solidFill>
                  <a:srgbClr val="3499CC"/>
                </a:solidFill>
                <a:latin typeface="Arial"/>
                <a:ea typeface="Arial"/>
                <a:cs typeface="Arial"/>
                <a:sym typeface="Arial"/>
                <a:hlinkClick r:id="rId3" tooltip="https://nam11.safelinks.protection.outlook.com/?url=http%3A%2F%2Fwww.txla.org%2Fcode-of-conduct&amp;data=04%7C01%7Cmicheles%40txla.org%7Cc5a47687a6484e2ac6d508d9e027c9e6%7C46e035479cb74cf0b23ecb3880256398%7C0%7C0%7C637787283779016071%7CUnknown%7CTWFpbGZsb3d8eyJWIjoiMC4wLjAwMDAiLCJQIjoiV2luMzIiLCJBTiI6Ik1haWwiLCJXVCI6Mn0%3D%7C3000&amp;sdata=GLaIGLpe2ZtAf%2BUXDAKmIWKPn%2Brzseynv4467gxpVJA%3D&amp;reserved=0"/>
              </a:rPr>
              <a:t>www.txla.org/code-of-conduct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35465" y="4806595"/>
            <a:ext cx="5223834" cy="5223834"/>
          </a:xfrm>
          <a:custGeom>
            <a:avLst/>
            <a:gdLst/>
            <a:ahLst/>
            <a:cxnLst/>
            <a:rect l="l" t="t" r="r" b="b"/>
            <a:pathLst>
              <a:path w="5223834" h="5223834">
                <a:moveTo>
                  <a:pt x="0" y="0"/>
                </a:moveTo>
                <a:lnTo>
                  <a:pt x="5223834" y="0"/>
                </a:lnTo>
                <a:lnTo>
                  <a:pt x="5223834" y="5223835"/>
                </a:lnTo>
                <a:lnTo>
                  <a:pt x="0" y="5223835"/>
                </a:lnTo>
                <a:lnTo>
                  <a:pt x="0" y="0"/>
                </a:lnTo>
                <a:close/>
              </a:path>
            </a:pathLst>
          </a:custGeom>
          <a:blipFill>
            <a:blip r:embed="rId2">
              <a:alphaModFix amt="7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2879757" y="3023391"/>
            <a:ext cx="5408243" cy="7263609"/>
            <a:chOff x="0" y="0"/>
            <a:chExt cx="9727539" cy="13064694"/>
          </a:xfrm>
        </p:grpSpPr>
        <p:sp>
          <p:nvSpPr>
            <p:cNvPr id="4" name="Freeform 4"/>
            <p:cNvSpPr/>
            <p:nvPr/>
          </p:nvSpPr>
          <p:spPr>
            <a:xfrm>
              <a:off x="0" y="0"/>
              <a:ext cx="9727539" cy="13064694"/>
            </a:xfrm>
            <a:custGeom>
              <a:avLst/>
              <a:gdLst/>
              <a:ahLst/>
              <a:cxnLst/>
              <a:rect l="l" t="t" r="r" b="b"/>
              <a:pathLst>
                <a:path w="11062970" h="13275311">
                  <a:moveTo>
                    <a:pt x="6649720" y="0"/>
                  </a:moveTo>
                  <a:lnTo>
                    <a:pt x="11062970" y="0"/>
                  </a:lnTo>
                  <a:lnTo>
                    <a:pt x="11062970" y="13275311"/>
                  </a:lnTo>
                  <a:lnTo>
                    <a:pt x="0" y="13275311"/>
                  </a:lnTo>
                  <a:lnTo>
                    <a:pt x="0" y="6649720"/>
                  </a:lnTo>
                  <a:cubicBezTo>
                    <a:pt x="0" y="2976880"/>
                    <a:pt x="2976880" y="0"/>
                    <a:pt x="6649720" y="0"/>
                  </a:cubicBezTo>
                  <a:close/>
                </a:path>
              </a:pathLst>
            </a:custGeom>
            <a:blipFill>
              <a:blip r:embed="rId4"/>
              <a:stretch>
                <a:fillRect l="-45681" r="-59411" b="-1612"/>
              </a:stretch>
            </a:blipFill>
          </p:spPr>
          <p:txBody>
            <a:bodyPr/>
            <a:lstStyle/>
            <a:p>
              <a:endParaRPr lang="en-US"/>
            </a:p>
          </p:txBody>
        </p:sp>
      </p:grpSp>
      <p:sp>
        <p:nvSpPr>
          <p:cNvPr id="5" name="Freeform 5"/>
          <p:cNvSpPr/>
          <p:nvPr/>
        </p:nvSpPr>
        <p:spPr>
          <a:xfrm rot="-5400000">
            <a:off x="10638890" y="-3094996"/>
            <a:ext cx="1523412" cy="7713400"/>
          </a:xfrm>
          <a:custGeom>
            <a:avLst/>
            <a:gdLst/>
            <a:ahLst/>
            <a:cxnLst/>
            <a:rect l="l" t="t" r="r" b="b"/>
            <a:pathLst>
              <a:path w="4002583" h="7713400">
                <a:moveTo>
                  <a:pt x="0" y="0"/>
                </a:moveTo>
                <a:lnTo>
                  <a:pt x="4002583" y="0"/>
                </a:lnTo>
                <a:lnTo>
                  <a:pt x="4002583" y="7713400"/>
                </a:lnTo>
                <a:lnTo>
                  <a:pt x="0" y="7713400"/>
                </a:lnTo>
                <a:lnTo>
                  <a:pt x="0" y="0"/>
                </a:lnTo>
                <a:close/>
              </a:path>
            </a:pathLst>
          </a:custGeom>
          <a:blipFill>
            <a:blip r:embed="rId5">
              <a:extLst>
                <a:ext uri="{96DAC541-7B7A-43D3-8B79-37D633B846F1}">
                  <asvg:svgBlip xmlns:asvg="http://schemas.microsoft.com/office/drawing/2016/SVG/main" r:embed="rId6"/>
                </a:ext>
              </a:extLst>
            </a:blip>
            <a:stretch>
              <a:fillRect r="-406322"/>
            </a:stretch>
          </a:blipFill>
        </p:spPr>
        <p:txBody>
          <a:bodyPr/>
          <a:lstStyle/>
          <a:p>
            <a:endParaRPr lang="en-US"/>
          </a:p>
        </p:txBody>
      </p:sp>
      <p:sp>
        <p:nvSpPr>
          <p:cNvPr id="6" name="Freeform 6"/>
          <p:cNvSpPr/>
          <p:nvPr/>
        </p:nvSpPr>
        <p:spPr>
          <a:xfrm>
            <a:off x="15257295" y="256571"/>
            <a:ext cx="1395630" cy="230913"/>
          </a:xfrm>
          <a:custGeom>
            <a:avLst/>
            <a:gdLst/>
            <a:ahLst/>
            <a:cxnLst/>
            <a:rect l="l" t="t" r="r" b="b"/>
            <a:pathLst>
              <a:path w="1395630" h="230913">
                <a:moveTo>
                  <a:pt x="0" y="0"/>
                </a:moveTo>
                <a:lnTo>
                  <a:pt x="1395631" y="0"/>
                </a:lnTo>
                <a:lnTo>
                  <a:pt x="1395631" y="230913"/>
                </a:lnTo>
                <a:lnTo>
                  <a:pt x="0" y="230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847040" y="2952609"/>
            <a:ext cx="12314525" cy="768349"/>
          </a:xfrm>
          <a:prstGeom prst="rect">
            <a:avLst/>
          </a:prstGeom>
        </p:spPr>
        <p:txBody>
          <a:bodyPr lIns="0" tIns="0" rIns="0" bIns="0" rtlCol="0" anchor="t">
            <a:spAutoFit/>
          </a:bodyPr>
          <a:lstStyle/>
          <a:p>
            <a:pPr algn="l">
              <a:lnSpc>
                <a:spcPts val="5802"/>
              </a:lnSpc>
            </a:pPr>
            <a:r>
              <a:rPr lang="en-US" sz="5802">
                <a:solidFill>
                  <a:srgbClr val="004A8E"/>
                </a:solidFill>
                <a:latin typeface="League Spartan"/>
                <a:ea typeface="League Spartan"/>
                <a:cs typeface="League Spartan"/>
                <a:sym typeface="League Spartan"/>
              </a:rPr>
              <a:t>The Power of Community</a:t>
            </a:r>
          </a:p>
        </p:txBody>
      </p:sp>
      <p:sp>
        <p:nvSpPr>
          <p:cNvPr id="8" name="Freeform 8"/>
          <p:cNvSpPr/>
          <p:nvPr/>
        </p:nvSpPr>
        <p:spPr>
          <a:xfrm>
            <a:off x="618534" y="520475"/>
            <a:ext cx="3073787" cy="1628014"/>
          </a:xfrm>
          <a:custGeom>
            <a:avLst/>
            <a:gdLst/>
            <a:ahLst/>
            <a:cxnLst/>
            <a:rect l="l" t="t" r="r" b="b"/>
            <a:pathLst>
              <a:path w="3073787" h="1628014">
                <a:moveTo>
                  <a:pt x="0" y="0"/>
                </a:moveTo>
                <a:lnTo>
                  <a:pt x="3073787" y="0"/>
                </a:lnTo>
                <a:lnTo>
                  <a:pt x="3073787" y="1628014"/>
                </a:lnTo>
                <a:lnTo>
                  <a:pt x="0" y="1628014"/>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847040" y="3845716"/>
            <a:ext cx="11188425" cy="5924699"/>
          </a:xfrm>
          <a:prstGeom prst="rect">
            <a:avLst/>
          </a:prstGeom>
        </p:spPr>
        <p:txBody>
          <a:bodyPr lIns="0" tIns="0" rIns="0" bIns="0" rtlCol="0" anchor="t">
            <a:spAutoFit/>
          </a:bodyPr>
          <a:lstStyle/>
          <a:p>
            <a:pPr algn="l">
              <a:lnSpc>
                <a:spcPts val="4218"/>
              </a:lnSpc>
            </a:pPr>
            <a:r>
              <a:rPr lang="en-US" sz="3650">
                <a:solidFill>
                  <a:srgbClr val="000000"/>
                </a:solidFill>
                <a:latin typeface="Arial"/>
                <a:ea typeface="Arial"/>
                <a:cs typeface="Arial"/>
                <a:sym typeface="Arial"/>
              </a:rPr>
              <a:t>TLA membership is your key to the power of a collaborative professional network and professional growth engine. Connect with inspiring colleagues, access exclusive resources, and become a library champion for the industry. </a:t>
            </a:r>
          </a:p>
          <a:p>
            <a:pPr algn="l">
              <a:lnSpc>
                <a:spcPts val="4218"/>
              </a:lnSpc>
            </a:pPr>
            <a:endParaRPr lang="en-US" sz="3650">
              <a:solidFill>
                <a:srgbClr val="000000"/>
              </a:solidFill>
              <a:latin typeface="Arial"/>
              <a:ea typeface="Arial"/>
              <a:cs typeface="Arial"/>
              <a:sym typeface="Arial"/>
            </a:endParaRPr>
          </a:p>
          <a:p>
            <a:pPr algn="l">
              <a:lnSpc>
                <a:spcPts val="3548"/>
              </a:lnSpc>
            </a:pPr>
            <a:r>
              <a:rPr lang="en-US" sz="3650">
                <a:solidFill>
                  <a:srgbClr val="004A8F"/>
                </a:solidFill>
                <a:latin typeface="Arial Bold"/>
                <a:ea typeface="Arial Bold"/>
                <a:cs typeface="Arial Bold"/>
                <a:sym typeface="Arial Bold"/>
              </a:rPr>
              <a:t>Special Membership Offer</a:t>
            </a:r>
          </a:p>
          <a:p>
            <a:pPr algn="l">
              <a:lnSpc>
                <a:spcPts val="3548"/>
              </a:lnSpc>
            </a:pPr>
            <a:r>
              <a:rPr lang="en-US" sz="3650">
                <a:solidFill>
                  <a:srgbClr val="000000"/>
                </a:solidFill>
                <a:latin typeface="Arial"/>
                <a:ea typeface="Arial"/>
                <a:cs typeface="Arial"/>
                <a:sym typeface="Arial"/>
              </a:rPr>
              <a:t>Use code TLASUMMER2024 to save 10% off your 2024 membership.</a:t>
            </a:r>
          </a:p>
          <a:p>
            <a:pPr algn="l">
              <a:lnSpc>
                <a:spcPts val="3548"/>
              </a:lnSpc>
            </a:pPr>
            <a:endParaRPr lang="en-US" sz="3650">
              <a:solidFill>
                <a:srgbClr val="000000"/>
              </a:solidFill>
              <a:latin typeface="Arial"/>
              <a:ea typeface="Arial"/>
              <a:cs typeface="Arial"/>
              <a:sym typeface="Arial"/>
            </a:endParaRPr>
          </a:p>
          <a:p>
            <a:pPr algn="l">
              <a:lnSpc>
                <a:spcPts val="3548"/>
              </a:lnSpc>
            </a:pPr>
            <a:r>
              <a:rPr lang="en-US" sz="3650">
                <a:solidFill>
                  <a:srgbClr val="000000"/>
                </a:solidFill>
                <a:latin typeface="Arial Bold"/>
                <a:ea typeface="Arial Bold"/>
                <a:cs typeface="Arial Bold"/>
                <a:sym typeface="Arial Bold"/>
              </a:rPr>
              <a:t>Visit the website for terms and more information: </a:t>
            </a:r>
            <a:r>
              <a:rPr lang="en-US" sz="3650">
                <a:solidFill>
                  <a:srgbClr val="3499CC"/>
                </a:solidFill>
                <a:latin typeface="Arial"/>
                <a:ea typeface="Arial"/>
                <a:cs typeface="Arial"/>
                <a:sym typeface="Arial"/>
              </a:rPr>
              <a:t>txla.org/membership/why-join/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5668" y="1496893"/>
            <a:ext cx="12314525" cy="781048"/>
          </a:xfrm>
          <a:prstGeom prst="rect">
            <a:avLst/>
          </a:prstGeom>
        </p:spPr>
        <p:txBody>
          <a:bodyPr lIns="0" tIns="0" rIns="0" bIns="0" rtlCol="0" anchor="t">
            <a:spAutoFit/>
          </a:bodyPr>
          <a:lstStyle/>
          <a:p>
            <a:pPr algn="l">
              <a:lnSpc>
                <a:spcPts val="5802"/>
              </a:lnSpc>
            </a:pPr>
            <a:r>
              <a:rPr lang="en-US" sz="5802" u="sng" dirty="0">
                <a:solidFill>
                  <a:srgbClr val="004A8E"/>
                </a:solidFill>
                <a:latin typeface="League Spartan"/>
                <a:ea typeface="League Spartan"/>
                <a:cs typeface="League Spartan"/>
                <a:sym typeface="League Spartan"/>
              </a:rPr>
              <a:t>TLA September Webinar</a:t>
            </a:r>
          </a:p>
        </p:txBody>
      </p:sp>
      <p:sp>
        <p:nvSpPr>
          <p:cNvPr id="3" name="TextBox 3"/>
          <p:cNvSpPr txBox="1"/>
          <p:nvPr/>
        </p:nvSpPr>
        <p:spPr>
          <a:xfrm>
            <a:off x="835668" y="2681315"/>
            <a:ext cx="16230600" cy="4587731"/>
          </a:xfrm>
          <a:prstGeom prst="rect">
            <a:avLst/>
          </a:prstGeom>
        </p:spPr>
        <p:txBody>
          <a:bodyPr lIns="0" tIns="0" rIns="0" bIns="0" rtlCol="0" anchor="t">
            <a:spAutoFit/>
          </a:bodyPr>
          <a:lstStyle/>
          <a:p>
            <a:pPr algn="l">
              <a:lnSpc>
                <a:spcPts val="7137"/>
              </a:lnSpc>
            </a:pPr>
            <a:r>
              <a:rPr lang="en-US" sz="5710" dirty="0">
                <a:solidFill>
                  <a:srgbClr val="3499CC"/>
                </a:solidFill>
                <a:latin typeface="Arial Bold"/>
                <a:ea typeface="Arial Bold"/>
                <a:cs typeface="Arial Bold"/>
                <a:sym typeface="Arial Bold"/>
              </a:rPr>
              <a:t>DIY Escape Rooms and Mystery Nights</a:t>
            </a:r>
          </a:p>
          <a:p>
            <a:pPr algn="l">
              <a:lnSpc>
                <a:spcPts val="5396"/>
              </a:lnSpc>
            </a:pPr>
            <a:r>
              <a:rPr lang="en-US" sz="4996" dirty="0">
                <a:solidFill>
                  <a:srgbClr val="000000"/>
                </a:solidFill>
                <a:latin typeface="Arial Bold"/>
                <a:ea typeface="Arial Bold"/>
                <a:cs typeface="Arial Bold"/>
                <a:sym typeface="Arial Bold"/>
              </a:rPr>
              <a:t>September 10: 3:00 pm - 4:00 p.m.</a:t>
            </a:r>
          </a:p>
          <a:p>
            <a:pPr algn="l">
              <a:lnSpc>
                <a:spcPts val="4625"/>
              </a:lnSpc>
            </a:pPr>
            <a:r>
              <a:rPr lang="en-US" sz="4282" dirty="0">
                <a:solidFill>
                  <a:srgbClr val="000000"/>
                </a:solidFill>
                <a:latin typeface="Arial Bold"/>
                <a:ea typeface="Arial Bold"/>
                <a:cs typeface="Arial Bold"/>
                <a:sym typeface="Arial Bold"/>
              </a:rPr>
              <a:t>Presenters: </a:t>
            </a:r>
            <a:r>
              <a:rPr lang="en-US" sz="4282" dirty="0">
                <a:solidFill>
                  <a:srgbClr val="000000"/>
                </a:solidFill>
                <a:latin typeface="Arial Bold"/>
                <a:cs typeface="Arial Bold"/>
              </a:rPr>
              <a:t>Amanda Cawthon, Kassandra Gaither</a:t>
            </a:r>
            <a:endParaRPr lang="en-US" sz="4282" dirty="0">
              <a:solidFill>
                <a:srgbClr val="000000"/>
              </a:solidFill>
              <a:latin typeface="Arial Bold"/>
              <a:cs typeface="Arial Bold"/>
              <a:sym typeface="Arial Bold"/>
            </a:endParaRPr>
          </a:p>
          <a:p>
            <a:pPr algn="l">
              <a:lnSpc>
                <a:spcPts val="4625"/>
              </a:lnSpc>
            </a:pPr>
            <a:endParaRPr lang="en-US" sz="4282" dirty="0">
              <a:solidFill>
                <a:srgbClr val="000000"/>
              </a:solidFill>
              <a:latin typeface="Arial Bold"/>
              <a:ea typeface="Arial Bold"/>
              <a:cs typeface="Arial Bold"/>
              <a:sym typeface="Arial Bold"/>
            </a:endParaRPr>
          </a:p>
          <a:p>
            <a:pPr algn="l">
              <a:lnSpc>
                <a:spcPts val="4625"/>
              </a:lnSpc>
            </a:pPr>
            <a:r>
              <a:rPr lang="en-US" sz="4282" dirty="0">
                <a:solidFill>
                  <a:srgbClr val="141827"/>
                </a:solidFill>
                <a:latin typeface="Arimo"/>
                <a:ea typeface="Arimo"/>
                <a:cs typeface="Arimo"/>
                <a:sym typeface="Arimo"/>
              </a:rPr>
              <a:t>Free for members, $25 for non-members</a:t>
            </a:r>
          </a:p>
          <a:p>
            <a:pPr algn="l">
              <a:lnSpc>
                <a:spcPts val="4625"/>
              </a:lnSpc>
            </a:pPr>
            <a:endParaRPr lang="en-US" sz="4282" dirty="0">
              <a:solidFill>
                <a:srgbClr val="141827"/>
              </a:solidFill>
              <a:latin typeface="Arimo"/>
              <a:ea typeface="Arimo"/>
              <a:cs typeface="Arimo"/>
              <a:sym typeface="Arimo"/>
            </a:endParaRPr>
          </a:p>
          <a:p>
            <a:pPr algn="l">
              <a:lnSpc>
                <a:spcPts val="5175"/>
              </a:lnSpc>
            </a:pPr>
            <a:r>
              <a:rPr lang="en-US" sz="4282" dirty="0">
                <a:solidFill>
                  <a:srgbClr val="000000"/>
                </a:solidFill>
                <a:latin typeface="Arial Bold"/>
                <a:ea typeface="Arial Bold"/>
                <a:cs typeface="Arial Bold"/>
                <a:sym typeface="Arial Bold"/>
              </a:rPr>
              <a:t>Register Here:</a:t>
            </a:r>
          </a:p>
        </p:txBody>
      </p:sp>
      <p:sp>
        <p:nvSpPr>
          <p:cNvPr id="4" name="Freeform 4"/>
          <p:cNvSpPr/>
          <p:nvPr/>
        </p:nvSpPr>
        <p:spPr>
          <a:xfrm>
            <a:off x="13691125" y="0"/>
            <a:ext cx="4596875" cy="4987812"/>
          </a:xfrm>
          <a:custGeom>
            <a:avLst/>
            <a:gdLst/>
            <a:ahLst/>
            <a:cxnLst/>
            <a:rect l="l" t="t" r="r" b="b"/>
            <a:pathLst>
              <a:path w="4987812" h="4987812">
                <a:moveTo>
                  <a:pt x="0" y="0"/>
                </a:moveTo>
                <a:lnTo>
                  <a:pt x="4987812" y="0"/>
                </a:lnTo>
                <a:lnTo>
                  <a:pt x="4987812" y="4987812"/>
                </a:lnTo>
                <a:lnTo>
                  <a:pt x="0" y="49878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7" name="Picture 6" descr="A qr code on a white background&#10;&#10;Description automatically generated">
            <a:extLst>
              <a:ext uri="{FF2B5EF4-FFF2-40B4-BE49-F238E27FC236}">
                <a16:creationId xmlns:a16="http://schemas.microsoft.com/office/drawing/2014/main" id="{BB5A065D-5974-C626-CA54-B21519BE7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438" y="6317612"/>
            <a:ext cx="3452553" cy="34525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830" y="2608206"/>
            <a:ext cx="12314525" cy="766389"/>
          </a:xfrm>
          <a:prstGeom prst="rect">
            <a:avLst/>
          </a:prstGeom>
        </p:spPr>
        <p:txBody>
          <a:bodyPr lIns="0" tIns="0" rIns="0" bIns="0" rtlCol="0" anchor="t">
            <a:spAutoFit/>
          </a:bodyPr>
          <a:lstStyle/>
          <a:p>
            <a:pPr algn="l">
              <a:lnSpc>
                <a:spcPts val="5802"/>
              </a:lnSpc>
            </a:pPr>
            <a:r>
              <a:rPr lang="en-US" sz="5802" u="sng">
                <a:solidFill>
                  <a:srgbClr val="004A8E"/>
                </a:solidFill>
                <a:latin typeface="League Spartan"/>
                <a:ea typeface="League Spartan"/>
                <a:cs typeface="League Spartan"/>
                <a:sym typeface="League Spartan"/>
              </a:rPr>
              <a:t>TLA Self Paced Learning</a:t>
            </a:r>
          </a:p>
        </p:txBody>
      </p:sp>
      <p:sp>
        <p:nvSpPr>
          <p:cNvPr id="3" name="Freeform 3"/>
          <p:cNvSpPr/>
          <p:nvPr/>
        </p:nvSpPr>
        <p:spPr>
          <a:xfrm>
            <a:off x="13691125" y="0"/>
            <a:ext cx="4596875" cy="4987812"/>
          </a:xfrm>
          <a:custGeom>
            <a:avLst/>
            <a:gdLst/>
            <a:ahLst/>
            <a:cxnLst/>
            <a:rect l="l" t="t" r="r" b="b"/>
            <a:pathLst>
              <a:path w="4987812" h="4987812">
                <a:moveTo>
                  <a:pt x="0" y="0"/>
                </a:moveTo>
                <a:lnTo>
                  <a:pt x="4987812" y="0"/>
                </a:lnTo>
                <a:lnTo>
                  <a:pt x="4987812" y="4987812"/>
                </a:lnTo>
                <a:lnTo>
                  <a:pt x="0" y="49878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755830" y="4101470"/>
            <a:ext cx="10932065" cy="3905806"/>
          </a:xfrm>
          <a:prstGeom prst="rect">
            <a:avLst/>
          </a:prstGeom>
        </p:spPr>
        <p:txBody>
          <a:bodyPr lIns="0" tIns="0" rIns="0" bIns="0" rtlCol="0" anchor="t">
            <a:spAutoFit/>
          </a:bodyPr>
          <a:lstStyle/>
          <a:p>
            <a:pPr algn="l">
              <a:lnSpc>
                <a:spcPts val="5051"/>
              </a:lnSpc>
            </a:pPr>
            <a:r>
              <a:rPr lang="en-US" sz="4677" dirty="0">
                <a:solidFill>
                  <a:srgbClr val="000000"/>
                </a:solidFill>
                <a:latin typeface="Arial"/>
                <a:ea typeface="Arial"/>
                <a:cs typeface="Arial"/>
                <a:sym typeface="Arial"/>
              </a:rPr>
              <a:t>TLA Self-Paced Learning is a chance for you to earn CE credit from the convenience of your home or office with deep dives into relevant topics for library professionals.</a:t>
            </a:r>
          </a:p>
          <a:p>
            <a:pPr algn="l">
              <a:lnSpc>
                <a:spcPts val="5051"/>
              </a:lnSpc>
            </a:pPr>
            <a:r>
              <a:rPr lang="en-US" sz="4677" dirty="0">
                <a:solidFill>
                  <a:srgbClr val="000000"/>
                </a:solidFill>
                <a:latin typeface="Arial Bold"/>
                <a:ea typeface="Arial Bold"/>
                <a:cs typeface="Arial Bold"/>
                <a:sym typeface="Arial Bold"/>
              </a:rPr>
              <a:t>Scan QR code for more information.</a:t>
            </a:r>
          </a:p>
        </p:txBody>
      </p:sp>
      <p:sp>
        <p:nvSpPr>
          <p:cNvPr id="5" name="Freeform 5" descr="Qr code  Description automatically generated"/>
          <p:cNvSpPr/>
          <p:nvPr/>
        </p:nvSpPr>
        <p:spPr>
          <a:xfrm>
            <a:off x="12202648" y="3829618"/>
            <a:ext cx="4497136" cy="4497136"/>
          </a:xfrm>
          <a:custGeom>
            <a:avLst/>
            <a:gdLst/>
            <a:ahLst/>
            <a:cxnLst/>
            <a:rect l="l" t="t" r="r" b="b"/>
            <a:pathLst>
              <a:path w="4497136" h="4497136">
                <a:moveTo>
                  <a:pt x="0" y="0"/>
                </a:moveTo>
                <a:lnTo>
                  <a:pt x="4497135" y="0"/>
                </a:lnTo>
                <a:lnTo>
                  <a:pt x="4497135" y="4497136"/>
                </a:lnTo>
                <a:lnTo>
                  <a:pt x="0" y="4497136"/>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2361" y="2493906"/>
            <a:ext cx="12314525" cy="1524841"/>
          </a:xfrm>
          <a:prstGeom prst="rect">
            <a:avLst/>
          </a:prstGeom>
        </p:spPr>
        <p:txBody>
          <a:bodyPr lIns="0" tIns="0" rIns="0" bIns="0" rtlCol="0" anchor="t">
            <a:spAutoFit/>
          </a:bodyPr>
          <a:lstStyle/>
          <a:p>
            <a:pPr algn="l">
              <a:lnSpc>
                <a:spcPts val="5802"/>
              </a:lnSpc>
            </a:pPr>
            <a:r>
              <a:rPr lang="en-US" sz="5802" u="sng" dirty="0">
                <a:solidFill>
                  <a:srgbClr val="004A8E"/>
                </a:solidFill>
                <a:latin typeface="League Spartan"/>
                <a:ea typeface="League Spartan"/>
                <a:cs typeface="League Spartan"/>
                <a:sym typeface="League Spartan"/>
              </a:rPr>
              <a:t>Frontline Fundamentals:</a:t>
            </a:r>
          </a:p>
          <a:p>
            <a:pPr algn="l">
              <a:lnSpc>
                <a:spcPts val="5802"/>
              </a:lnSpc>
            </a:pPr>
            <a:r>
              <a:rPr lang="en-US" sz="5802" u="sng" dirty="0">
                <a:solidFill>
                  <a:srgbClr val="004A8E"/>
                </a:solidFill>
                <a:latin typeface="League Spartan"/>
                <a:ea typeface="League Spartan"/>
                <a:cs typeface="League Spartan"/>
                <a:sym typeface="League Spartan"/>
              </a:rPr>
              <a:t>Customer Service Skills</a:t>
            </a:r>
          </a:p>
        </p:txBody>
      </p:sp>
      <p:sp>
        <p:nvSpPr>
          <p:cNvPr id="3" name="Freeform 3"/>
          <p:cNvSpPr/>
          <p:nvPr/>
        </p:nvSpPr>
        <p:spPr>
          <a:xfrm>
            <a:off x="13691125" y="0"/>
            <a:ext cx="4596875" cy="4987812"/>
          </a:xfrm>
          <a:custGeom>
            <a:avLst/>
            <a:gdLst/>
            <a:ahLst/>
            <a:cxnLst/>
            <a:rect l="l" t="t" r="r" b="b"/>
            <a:pathLst>
              <a:path w="4987812" h="4987812">
                <a:moveTo>
                  <a:pt x="0" y="0"/>
                </a:moveTo>
                <a:lnTo>
                  <a:pt x="4987812" y="0"/>
                </a:lnTo>
                <a:lnTo>
                  <a:pt x="4987812" y="4987812"/>
                </a:lnTo>
                <a:lnTo>
                  <a:pt x="0" y="49878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632361" y="4359888"/>
            <a:ext cx="10932065" cy="5232202"/>
          </a:xfrm>
          <a:prstGeom prst="rect">
            <a:avLst/>
          </a:prstGeom>
        </p:spPr>
        <p:txBody>
          <a:bodyPr lIns="0" tIns="0" rIns="0" bIns="0" rtlCol="0" anchor="t">
            <a:spAutoFit/>
          </a:bodyPr>
          <a:lstStyle/>
          <a:p>
            <a:pPr algn="l">
              <a:lnSpc>
                <a:spcPts val="5051"/>
              </a:lnSpc>
            </a:pPr>
            <a:r>
              <a:rPr lang="en-US" sz="4800" dirty="0">
                <a:latin typeface="Arial" panose="020B0604020202020204" pitchFamily="34" charset="0"/>
                <a:cs typeface="Arial" panose="020B0604020202020204" pitchFamily="34" charset="0"/>
              </a:rPr>
              <a:t>T</a:t>
            </a:r>
            <a:r>
              <a:rPr lang="en-US" sz="4800" b="0" i="0" dirty="0">
                <a:effectLst/>
                <a:latin typeface="Arial" panose="020B0604020202020204" pitchFamily="34" charset="0"/>
                <a:cs typeface="Arial" panose="020B0604020202020204" pitchFamily="34" charset="0"/>
              </a:rPr>
              <a:t>his four-part series aims to equip library workers with essential skills to serve their communities effectively and thrive in their roles. </a:t>
            </a:r>
          </a:p>
          <a:p>
            <a:pPr algn="l">
              <a:lnSpc>
                <a:spcPts val="5051"/>
              </a:lnSpc>
            </a:pPr>
            <a:endParaRPr lang="en-US" sz="4800" b="0" i="0" dirty="0">
              <a:effectLst/>
              <a:latin typeface="Arial" panose="020B0604020202020204" pitchFamily="34" charset="0"/>
              <a:cs typeface="Arial" panose="020B0604020202020204" pitchFamily="34" charset="0"/>
            </a:endParaRPr>
          </a:p>
          <a:p>
            <a:pPr algn="l">
              <a:lnSpc>
                <a:spcPts val="5051"/>
              </a:lnSpc>
            </a:pPr>
            <a:r>
              <a:rPr lang="en-US" sz="4800" b="0" i="0" dirty="0">
                <a:effectLst/>
                <a:latin typeface="Arial" panose="020B0604020202020204" pitchFamily="34" charset="0"/>
                <a:cs typeface="Arial" panose="020B0604020202020204" pitchFamily="34" charset="0"/>
              </a:rPr>
              <a:t>Registration is open until October 7th</a:t>
            </a:r>
            <a:r>
              <a:rPr lang="en-US" sz="4800" b="0" i="0" dirty="0">
                <a:solidFill>
                  <a:srgbClr val="464646"/>
                </a:solidFill>
                <a:effectLst/>
                <a:latin typeface="PT Serif" panose="020A0603040505020204" pitchFamily="18" charset="0"/>
              </a:rPr>
              <a:t>.</a:t>
            </a:r>
          </a:p>
          <a:p>
            <a:pPr algn="l">
              <a:lnSpc>
                <a:spcPts val="5051"/>
              </a:lnSpc>
            </a:pPr>
            <a:endParaRPr lang="en-US" sz="4800" b="0" i="0" dirty="0">
              <a:solidFill>
                <a:srgbClr val="464646"/>
              </a:solidFill>
              <a:effectLst/>
              <a:latin typeface="PT Serif" panose="020A0603040505020204" pitchFamily="18" charset="0"/>
            </a:endParaRPr>
          </a:p>
          <a:p>
            <a:pPr algn="l">
              <a:lnSpc>
                <a:spcPts val="5051"/>
              </a:lnSpc>
            </a:pPr>
            <a:r>
              <a:rPr lang="en-US" sz="4677" dirty="0">
                <a:solidFill>
                  <a:srgbClr val="000000"/>
                </a:solidFill>
                <a:latin typeface="Arial Bold"/>
                <a:ea typeface="Arial Bold"/>
                <a:cs typeface="Arial Bold"/>
                <a:sym typeface="Arial Bold"/>
              </a:rPr>
              <a:t>Scan QR code for more information.</a:t>
            </a:r>
          </a:p>
        </p:txBody>
      </p:sp>
      <p:pic>
        <p:nvPicPr>
          <p:cNvPr id="7" name="Picture 6" descr="A qr code on a white background&#10;&#10;Description automatically generated">
            <a:extLst>
              <a:ext uri="{FF2B5EF4-FFF2-40B4-BE49-F238E27FC236}">
                <a16:creationId xmlns:a16="http://schemas.microsoft.com/office/drawing/2014/main" id="{5BD64D79-29A6-D3E3-17B0-A7D03E15E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3982" y="5143500"/>
            <a:ext cx="4114286" cy="4114286"/>
          </a:xfrm>
          <a:prstGeom prst="rect">
            <a:avLst/>
          </a:prstGeom>
        </p:spPr>
      </p:pic>
    </p:spTree>
    <p:extLst>
      <p:ext uri="{BB962C8B-B14F-4D97-AF65-F5344CB8AC3E}">
        <p14:creationId xmlns:p14="http://schemas.microsoft.com/office/powerpoint/2010/main" val="11929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898B8EB-E53C-4E72-9817-B4BFCAD73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Freeform: Shape 41">
            <a:extLst>
              <a:ext uri="{FF2B5EF4-FFF2-40B4-BE49-F238E27FC236}">
                <a16:creationId xmlns:a16="http://schemas.microsoft.com/office/drawing/2014/main" id="{4E130362-2F35-4AB7-9EA5-DBC0F771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8570" cy="10287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56BE988C-7A5B-41EC-A46C-AEA93D8D3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23330" cy="10287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30"/>
          <p:cNvSpPr txBox="1"/>
          <p:nvPr/>
        </p:nvSpPr>
        <p:spPr>
          <a:xfrm>
            <a:off x="713232" y="1687068"/>
            <a:ext cx="6035040" cy="4800600"/>
          </a:xfrm>
          <a:prstGeom prst="rect">
            <a:avLst/>
          </a:prstGeom>
        </p:spPr>
        <p:txBody>
          <a:bodyPr vert="horz" lIns="91440" tIns="45720" rIns="91440" bIns="45720" rtlCol="0" anchor="b">
            <a:normAutofit/>
          </a:bodyPr>
          <a:lstStyle/>
          <a:p>
            <a:pPr marL="0" lvl="0" indent="0">
              <a:lnSpc>
                <a:spcPct val="90000"/>
              </a:lnSpc>
              <a:spcBef>
                <a:spcPct val="0"/>
              </a:spcBef>
              <a:spcAft>
                <a:spcPts val="600"/>
              </a:spcAft>
            </a:pPr>
            <a:r>
              <a:rPr lang="en-US" sz="7200" dirty="0">
                <a:latin typeface="+mj-lt"/>
                <a:ea typeface="+mj-ea"/>
                <a:cs typeface="+mj-cs"/>
                <a:sym typeface="Open Sans Extra Bold"/>
              </a:rPr>
              <a:t>Meeting Them Where They Are</a:t>
            </a:r>
          </a:p>
        </p:txBody>
      </p:sp>
      <p:sp>
        <p:nvSpPr>
          <p:cNvPr id="41" name="Rectangle 40">
            <a:extLst>
              <a:ext uri="{FF2B5EF4-FFF2-40B4-BE49-F238E27FC236}">
                <a16:creationId xmlns:a16="http://schemas.microsoft.com/office/drawing/2014/main" id="{E3CB1EC0-40A9-4D5E-B7E2-6E3423CE2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9882"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5E2F85F-A4C4-E765-4D47-2E31B44738F8}"/>
              </a:ext>
            </a:extLst>
          </p:cNvPr>
          <p:cNvPicPr>
            <a:picLocks noChangeAspect="1"/>
          </p:cNvPicPr>
          <p:nvPr/>
        </p:nvPicPr>
        <p:blipFill>
          <a:blip r:embed="rId2"/>
          <a:stretch>
            <a:fillRect/>
          </a:stretch>
        </p:blipFill>
        <p:spPr>
          <a:xfrm>
            <a:off x="9318170" y="1381063"/>
            <a:ext cx="2671899" cy="3562532"/>
          </a:xfrm>
          <a:prstGeom prst="rect">
            <a:avLst/>
          </a:prstGeom>
        </p:spPr>
      </p:pic>
      <p:pic>
        <p:nvPicPr>
          <p:cNvPr id="16" name="Picture 15">
            <a:extLst>
              <a:ext uri="{FF2B5EF4-FFF2-40B4-BE49-F238E27FC236}">
                <a16:creationId xmlns:a16="http://schemas.microsoft.com/office/drawing/2014/main" id="{CDAA88D3-8475-CBC6-23B5-646A7BE63E81}"/>
              </a:ext>
            </a:extLst>
          </p:cNvPr>
          <p:cNvPicPr>
            <a:picLocks noChangeAspect="1"/>
          </p:cNvPicPr>
          <p:nvPr/>
        </p:nvPicPr>
        <p:blipFill>
          <a:blip r:embed="rId3"/>
          <a:stretch>
            <a:fillRect/>
          </a:stretch>
        </p:blipFill>
        <p:spPr>
          <a:xfrm>
            <a:off x="13789042" y="1394864"/>
            <a:ext cx="3548731" cy="3548731"/>
          </a:xfrm>
          <a:prstGeom prst="rect">
            <a:avLst/>
          </a:prstGeom>
        </p:spPr>
      </p:pic>
      <p:sp>
        <p:nvSpPr>
          <p:cNvPr id="43" name="Rectangle 42">
            <a:extLst>
              <a:ext uri="{FF2B5EF4-FFF2-40B4-BE49-F238E27FC236}">
                <a16:creationId xmlns:a16="http://schemas.microsoft.com/office/drawing/2014/main" id="{DCBE52EF-2889-423F-947C-0E44A760D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3" y="6820380"/>
            <a:ext cx="603504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p:cNvGrpSpPr/>
          <p:nvPr/>
        </p:nvGrpSpPr>
        <p:grpSpPr>
          <a:xfrm>
            <a:off x="8060436" y="5047374"/>
            <a:ext cx="4855464" cy="3838214"/>
            <a:chOff x="0" y="5418935"/>
            <a:chExt cx="5786585" cy="3880128"/>
          </a:xfrm>
        </p:grpSpPr>
        <p:grpSp>
          <p:nvGrpSpPr>
            <p:cNvPr id="4" name="Group 4"/>
            <p:cNvGrpSpPr/>
            <p:nvPr/>
          </p:nvGrpSpPr>
          <p:grpSpPr>
            <a:xfrm>
              <a:off x="0" y="5418935"/>
              <a:ext cx="5786585" cy="3880128"/>
              <a:chOff x="0" y="-38100"/>
              <a:chExt cx="922973" cy="618889"/>
            </a:xfrm>
          </p:grpSpPr>
          <p:sp>
            <p:nvSpPr>
              <p:cNvPr id="5" name="Freeform 5"/>
              <p:cNvSpPr/>
              <p:nvPr/>
            </p:nvSpPr>
            <p:spPr>
              <a:xfrm>
                <a:off x="0" y="0"/>
                <a:ext cx="922973" cy="580789"/>
              </a:xfrm>
              <a:custGeom>
                <a:avLst/>
                <a:gdLst/>
                <a:ahLst/>
                <a:cxnLst/>
                <a:rect l="l" t="t" r="r" b="b"/>
                <a:pathLst>
                  <a:path w="922973" h="580789">
                    <a:moveTo>
                      <a:pt x="0" y="0"/>
                    </a:moveTo>
                    <a:lnTo>
                      <a:pt x="922973" y="0"/>
                    </a:lnTo>
                    <a:lnTo>
                      <a:pt x="922973" y="580789"/>
                    </a:lnTo>
                    <a:lnTo>
                      <a:pt x="0" y="580789"/>
                    </a:lnTo>
                    <a:close/>
                  </a:path>
                </a:pathLst>
              </a:custGeom>
              <a:solidFill>
                <a:srgbClr val="145DA0"/>
              </a:solidFill>
              <a:ln cap="sq">
                <a:noFill/>
                <a:prstDash val="solid"/>
                <a:miter/>
              </a:ln>
            </p:spPr>
            <p:txBody>
              <a:bodyPr/>
              <a:lstStyle/>
              <a:p>
                <a:endParaRPr lang="en-US"/>
              </a:p>
            </p:txBody>
          </p:sp>
          <p:sp>
            <p:nvSpPr>
              <p:cNvPr id="6" name="TextBox 6"/>
              <p:cNvSpPr txBox="1"/>
              <p:nvPr/>
            </p:nvSpPr>
            <p:spPr>
              <a:xfrm>
                <a:off x="0" y="-38100"/>
                <a:ext cx="922973" cy="618889"/>
              </a:xfrm>
              <a:prstGeom prst="rect">
                <a:avLst/>
              </a:prstGeom>
            </p:spPr>
            <p:txBody>
              <a:bodyPr lIns="53585" tIns="53585" rIns="53585" bIns="53585" rtlCol="0" anchor="ctr"/>
              <a:lstStyle/>
              <a:p>
                <a:pPr marL="0" lvl="0" indent="0" algn="ctr">
                  <a:lnSpc>
                    <a:spcPts val="2660"/>
                  </a:lnSpc>
                  <a:spcBef>
                    <a:spcPct val="0"/>
                  </a:spcBef>
                </a:pPr>
                <a:endParaRPr/>
              </a:p>
            </p:txBody>
          </p:sp>
        </p:grpSp>
        <p:sp>
          <p:nvSpPr>
            <p:cNvPr id="7" name="TextBox 7"/>
            <p:cNvSpPr txBox="1"/>
            <p:nvPr/>
          </p:nvSpPr>
          <p:spPr>
            <a:xfrm>
              <a:off x="869965" y="6058425"/>
              <a:ext cx="4046656" cy="818375"/>
            </a:xfrm>
            <a:prstGeom prst="rect">
              <a:avLst/>
            </a:prstGeom>
          </p:spPr>
          <p:txBody>
            <a:bodyPr lIns="0" tIns="0" rIns="0" bIns="0" rtlCol="0" anchor="t">
              <a:spAutoFit/>
            </a:bodyPr>
            <a:lstStyle/>
            <a:p>
              <a:pPr algn="ctr" defTabSz="1179576">
                <a:lnSpc>
                  <a:spcPts val="6444"/>
                </a:lnSpc>
                <a:spcAft>
                  <a:spcPts val="600"/>
                </a:spcAft>
              </a:pPr>
              <a:r>
                <a:rPr lang="en-US" sz="4603" kern="1200" spc="86">
                  <a:solidFill>
                    <a:srgbClr val="FDFDFD"/>
                  </a:solidFill>
                  <a:latin typeface="Poppins Bold"/>
                  <a:ea typeface="+mn-ea"/>
                  <a:cs typeface="Poppins Bold"/>
                  <a:sym typeface="Poppins Bold"/>
                </a:rPr>
                <a:t>Linda Lopez</a:t>
              </a:r>
              <a:endParaRPr lang="en-US" sz="3568" spc="67">
                <a:solidFill>
                  <a:srgbClr val="FDFDFD"/>
                </a:solidFill>
                <a:latin typeface="Poppins Bold"/>
                <a:ea typeface="Poppins Bold"/>
                <a:cs typeface="Poppins Bold"/>
                <a:sym typeface="Poppins Bold"/>
              </a:endParaRPr>
            </a:p>
          </p:txBody>
        </p:sp>
        <p:sp>
          <p:nvSpPr>
            <p:cNvPr id="8" name="TextBox 8"/>
            <p:cNvSpPr txBox="1"/>
            <p:nvPr/>
          </p:nvSpPr>
          <p:spPr>
            <a:xfrm>
              <a:off x="121093" y="7745778"/>
              <a:ext cx="5544395" cy="1110537"/>
            </a:xfrm>
            <a:prstGeom prst="rect">
              <a:avLst/>
            </a:prstGeom>
          </p:spPr>
          <p:txBody>
            <a:bodyPr lIns="0" tIns="0" rIns="0" bIns="0" rtlCol="0" anchor="t">
              <a:spAutoFit/>
            </a:bodyPr>
            <a:lstStyle/>
            <a:p>
              <a:pPr algn="ctr" defTabSz="1179576">
                <a:lnSpc>
                  <a:spcPts val="4347"/>
                </a:lnSpc>
                <a:spcAft>
                  <a:spcPts val="600"/>
                </a:spcAft>
              </a:pPr>
              <a:r>
                <a:rPr lang="en-US" sz="3105" kern="1200" spc="-62">
                  <a:solidFill>
                    <a:srgbClr val="FDFDFD"/>
                  </a:solidFill>
                  <a:latin typeface="Poppins"/>
                  <a:ea typeface="+mn-ea"/>
                  <a:cs typeface="Poppins"/>
                  <a:sym typeface="Poppins"/>
                </a:rPr>
                <a:t>San Antonio Public Library</a:t>
              </a:r>
              <a:endParaRPr lang="en-US" sz="2407" spc="-48">
                <a:solidFill>
                  <a:srgbClr val="FDFDFD"/>
                </a:solidFill>
                <a:latin typeface="Poppins"/>
                <a:ea typeface="Poppins"/>
                <a:cs typeface="Poppins"/>
                <a:sym typeface="Poppins"/>
              </a:endParaRPr>
            </a:p>
          </p:txBody>
        </p:sp>
      </p:grpSp>
      <p:grpSp>
        <p:nvGrpSpPr>
          <p:cNvPr id="10" name="Group 2">
            <a:extLst>
              <a:ext uri="{FF2B5EF4-FFF2-40B4-BE49-F238E27FC236}">
                <a16:creationId xmlns:a16="http://schemas.microsoft.com/office/drawing/2014/main" id="{C517FA5E-2A95-E735-CC59-93FB5B2747DD}"/>
              </a:ext>
            </a:extLst>
          </p:cNvPr>
          <p:cNvGrpSpPr/>
          <p:nvPr/>
        </p:nvGrpSpPr>
        <p:grpSpPr>
          <a:xfrm>
            <a:off x="13059063" y="5053922"/>
            <a:ext cx="4855464" cy="3838214"/>
            <a:chOff x="0" y="5418935"/>
            <a:chExt cx="5786585" cy="3880128"/>
          </a:xfrm>
        </p:grpSpPr>
        <p:grpSp>
          <p:nvGrpSpPr>
            <p:cNvPr id="11" name="Group 4">
              <a:extLst>
                <a:ext uri="{FF2B5EF4-FFF2-40B4-BE49-F238E27FC236}">
                  <a16:creationId xmlns:a16="http://schemas.microsoft.com/office/drawing/2014/main" id="{7BE40A57-23DD-510A-BB96-F0FA80322409}"/>
                </a:ext>
              </a:extLst>
            </p:cNvPr>
            <p:cNvGrpSpPr/>
            <p:nvPr/>
          </p:nvGrpSpPr>
          <p:grpSpPr>
            <a:xfrm>
              <a:off x="0" y="5418935"/>
              <a:ext cx="5786585" cy="3880128"/>
              <a:chOff x="0" y="-38100"/>
              <a:chExt cx="922973" cy="618889"/>
            </a:xfrm>
          </p:grpSpPr>
          <p:sp>
            <p:nvSpPr>
              <p:cNvPr id="14" name="Freeform 5">
                <a:extLst>
                  <a:ext uri="{FF2B5EF4-FFF2-40B4-BE49-F238E27FC236}">
                    <a16:creationId xmlns:a16="http://schemas.microsoft.com/office/drawing/2014/main" id="{8ABB2261-8442-67C8-2D23-ABBF2DE1BD0B}"/>
                  </a:ext>
                </a:extLst>
              </p:cNvPr>
              <p:cNvSpPr/>
              <p:nvPr/>
            </p:nvSpPr>
            <p:spPr>
              <a:xfrm>
                <a:off x="0" y="0"/>
                <a:ext cx="922973" cy="580789"/>
              </a:xfrm>
              <a:custGeom>
                <a:avLst/>
                <a:gdLst/>
                <a:ahLst/>
                <a:cxnLst/>
                <a:rect l="l" t="t" r="r" b="b"/>
                <a:pathLst>
                  <a:path w="922973" h="580789">
                    <a:moveTo>
                      <a:pt x="0" y="0"/>
                    </a:moveTo>
                    <a:lnTo>
                      <a:pt x="922973" y="0"/>
                    </a:lnTo>
                    <a:lnTo>
                      <a:pt x="922973" y="580789"/>
                    </a:lnTo>
                    <a:lnTo>
                      <a:pt x="0" y="580789"/>
                    </a:lnTo>
                    <a:close/>
                  </a:path>
                </a:pathLst>
              </a:custGeom>
              <a:solidFill>
                <a:srgbClr val="145DA0"/>
              </a:solidFill>
              <a:ln cap="sq">
                <a:noFill/>
                <a:prstDash val="solid"/>
                <a:miter/>
              </a:ln>
            </p:spPr>
            <p:txBody>
              <a:bodyPr/>
              <a:lstStyle/>
              <a:p>
                <a:endParaRPr lang="en-US"/>
              </a:p>
            </p:txBody>
          </p:sp>
          <p:sp>
            <p:nvSpPr>
              <p:cNvPr id="15" name="TextBox 6">
                <a:extLst>
                  <a:ext uri="{FF2B5EF4-FFF2-40B4-BE49-F238E27FC236}">
                    <a16:creationId xmlns:a16="http://schemas.microsoft.com/office/drawing/2014/main" id="{580E62BE-2D0B-5FB2-A717-E2C26978CB78}"/>
                  </a:ext>
                </a:extLst>
              </p:cNvPr>
              <p:cNvSpPr txBox="1"/>
              <p:nvPr/>
            </p:nvSpPr>
            <p:spPr>
              <a:xfrm>
                <a:off x="0" y="-38100"/>
                <a:ext cx="922973" cy="618889"/>
              </a:xfrm>
              <a:prstGeom prst="rect">
                <a:avLst/>
              </a:prstGeom>
            </p:spPr>
            <p:txBody>
              <a:bodyPr lIns="53585" tIns="53585" rIns="53585" bIns="53585" rtlCol="0" anchor="ctr"/>
              <a:lstStyle/>
              <a:p>
                <a:pPr marL="0" lvl="0" indent="0" algn="ctr">
                  <a:lnSpc>
                    <a:spcPts val="2660"/>
                  </a:lnSpc>
                  <a:spcBef>
                    <a:spcPct val="0"/>
                  </a:spcBef>
                </a:pPr>
                <a:endParaRPr/>
              </a:p>
            </p:txBody>
          </p:sp>
        </p:grpSp>
        <p:sp>
          <p:nvSpPr>
            <p:cNvPr id="12" name="TextBox 7">
              <a:extLst>
                <a:ext uri="{FF2B5EF4-FFF2-40B4-BE49-F238E27FC236}">
                  <a16:creationId xmlns:a16="http://schemas.microsoft.com/office/drawing/2014/main" id="{CDC07748-8CD5-931C-001D-65ECC7D2D458}"/>
                </a:ext>
              </a:extLst>
            </p:cNvPr>
            <p:cNvSpPr txBox="1"/>
            <p:nvPr/>
          </p:nvSpPr>
          <p:spPr>
            <a:xfrm>
              <a:off x="869965" y="6058424"/>
              <a:ext cx="4046656" cy="1634456"/>
            </a:xfrm>
            <a:prstGeom prst="rect">
              <a:avLst/>
            </a:prstGeom>
          </p:spPr>
          <p:txBody>
            <a:bodyPr lIns="0" tIns="0" rIns="0" bIns="0" rtlCol="0" anchor="t">
              <a:spAutoFit/>
            </a:bodyPr>
            <a:lstStyle/>
            <a:p>
              <a:pPr algn="ctr" defTabSz="1179576">
                <a:lnSpc>
                  <a:spcPts val="6444"/>
                </a:lnSpc>
                <a:spcAft>
                  <a:spcPts val="600"/>
                </a:spcAft>
              </a:pPr>
              <a:r>
                <a:rPr lang="en-US" sz="4603" kern="1200" spc="86">
                  <a:solidFill>
                    <a:srgbClr val="FDFDFD"/>
                  </a:solidFill>
                  <a:latin typeface="Poppins Bold"/>
                  <a:ea typeface="+mn-ea"/>
                  <a:cs typeface="Poppins Bold"/>
                  <a:sym typeface="Poppins Bold"/>
                </a:rPr>
                <a:t>Amanda Neace</a:t>
              </a:r>
              <a:endParaRPr lang="en-US" sz="3568" spc="67">
                <a:solidFill>
                  <a:srgbClr val="FDFDFD"/>
                </a:solidFill>
                <a:latin typeface="Poppins Bold"/>
                <a:ea typeface="Poppins Bold"/>
                <a:cs typeface="Poppins Bold"/>
                <a:sym typeface="Poppins Bold"/>
              </a:endParaRPr>
            </a:p>
          </p:txBody>
        </p:sp>
        <p:sp>
          <p:nvSpPr>
            <p:cNvPr id="13" name="TextBox 8">
              <a:extLst>
                <a:ext uri="{FF2B5EF4-FFF2-40B4-BE49-F238E27FC236}">
                  <a16:creationId xmlns:a16="http://schemas.microsoft.com/office/drawing/2014/main" id="{F4B4ABAF-6C69-8A5D-29E4-9E552799534A}"/>
                </a:ext>
              </a:extLst>
            </p:cNvPr>
            <p:cNvSpPr txBox="1"/>
            <p:nvPr/>
          </p:nvSpPr>
          <p:spPr>
            <a:xfrm>
              <a:off x="121093" y="7745778"/>
              <a:ext cx="5544395" cy="1110537"/>
            </a:xfrm>
            <a:prstGeom prst="rect">
              <a:avLst/>
            </a:prstGeom>
          </p:spPr>
          <p:txBody>
            <a:bodyPr lIns="0" tIns="0" rIns="0" bIns="0" rtlCol="0" anchor="t">
              <a:spAutoFit/>
            </a:bodyPr>
            <a:lstStyle/>
            <a:p>
              <a:pPr algn="ctr" defTabSz="1179576">
                <a:lnSpc>
                  <a:spcPts val="4347"/>
                </a:lnSpc>
                <a:spcAft>
                  <a:spcPts val="600"/>
                </a:spcAft>
              </a:pPr>
              <a:r>
                <a:rPr lang="en-US" sz="3105" kern="1200" spc="-62">
                  <a:solidFill>
                    <a:srgbClr val="FDFDFD"/>
                  </a:solidFill>
                  <a:latin typeface="Poppins"/>
                  <a:ea typeface="+mn-ea"/>
                  <a:cs typeface="Poppins"/>
                  <a:sym typeface="Poppins"/>
                </a:rPr>
                <a:t>San Antonio Public Library</a:t>
              </a:r>
              <a:endParaRPr lang="en-US" sz="2407" spc="-48">
                <a:solidFill>
                  <a:srgbClr val="FDFDFD"/>
                </a:solidFill>
                <a:latin typeface="Poppins"/>
                <a:ea typeface="Poppins"/>
                <a:cs typeface="Poppins"/>
                <a:sym typeface="Poppins"/>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7329F89933434FB8470BDC796D6903" ma:contentTypeVersion="17" ma:contentTypeDescription="Create a new document." ma:contentTypeScope="" ma:versionID="9b137dc94e6acef010fe8aea9d4e0e6d">
  <xsd:schema xmlns:xsd="http://www.w3.org/2001/XMLSchema" xmlns:xs="http://www.w3.org/2001/XMLSchema" xmlns:p="http://schemas.microsoft.com/office/2006/metadata/properties" xmlns:ns2="9afeb0bd-1f3d-4197-a6e8-d3d0d9cc557c" xmlns:ns3="16e58f14-2f17-428c-ac9d-89574dadd8ae" targetNamespace="http://schemas.microsoft.com/office/2006/metadata/properties" ma:root="true" ma:fieldsID="dacf0efb9b3268d14ced06f7ebb4c451" ns2:_="" ns3:_="">
    <xsd:import namespace="9afeb0bd-1f3d-4197-a6e8-d3d0d9cc557c"/>
    <xsd:import namespace="16e58f14-2f17-428c-ac9d-89574dadd8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b0bd-1f3d-4197-a6e8-d3d0d9cc55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27bc7b-5ccb-4ca9-adde-7cd823c18d7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e58f14-2f17-428c-ac9d-89574dadd8a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798b86-23a0-46af-ac80-f9d73ce50348}" ma:internalName="TaxCatchAll" ma:showField="CatchAllData" ma:web="16e58f14-2f17-428c-ac9d-89574dadd8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e58f14-2f17-428c-ac9d-89574dadd8ae" xsi:nil="true"/>
    <lcf76f155ced4ddcb4097134ff3c332f xmlns="9afeb0bd-1f3d-4197-a6e8-d3d0d9cc55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AD012D-68A6-448D-BAB7-6D59E3873C29}">
  <ds:schemaRefs>
    <ds:schemaRef ds:uri="http://schemas.microsoft.com/sharepoint/v3/contenttype/forms"/>
  </ds:schemaRefs>
</ds:datastoreItem>
</file>

<file path=customXml/itemProps2.xml><?xml version="1.0" encoding="utf-8"?>
<ds:datastoreItem xmlns:ds="http://schemas.openxmlformats.org/officeDocument/2006/customXml" ds:itemID="{54B8B9A6-8087-41BC-93A1-E8AEB2DBEBD3}">
  <ds:schemaRefs>
    <ds:schemaRef ds:uri="16e58f14-2f17-428c-ac9d-89574dadd8ae"/>
    <ds:schemaRef ds:uri="9afeb0bd-1f3d-4197-a6e8-d3d0d9cc55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DA5737-A54E-4791-B966-B413C10AC7E2}">
  <ds:schemaRefs>
    <ds:schemaRef ds:uri="16e58f14-2f17-428c-ac9d-89574dadd8ae"/>
    <ds:schemaRef ds:uri="9afeb0bd-1f3d-4197-a6e8-d3d0d9cc557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July TLA Talks Making the Switch Slides</Template>
  <TotalTime>29</TotalTime>
  <Words>414</Words>
  <Application>Microsoft Office PowerPoint</Application>
  <PresentationFormat>Custom</PresentationFormat>
  <Paragraphs>46</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 Italics</vt:lpstr>
      <vt:lpstr>Poppins</vt:lpstr>
      <vt:lpstr>Arial Bold</vt:lpstr>
      <vt:lpstr>Arial</vt:lpstr>
      <vt:lpstr>PT Serif</vt:lpstr>
      <vt:lpstr>Calibri</vt:lpstr>
      <vt:lpstr>Arimo</vt:lpstr>
      <vt:lpstr>League Spartan</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Priscilla Takyi</dc:creator>
  <cp:lastModifiedBy>Priscilla Takyi</cp:lastModifiedBy>
  <cp:revision>1</cp:revision>
  <dcterms:created xsi:type="dcterms:W3CDTF">2024-08-01T19:00:10Z</dcterms:created>
  <dcterms:modified xsi:type="dcterms:W3CDTF">2024-08-15T19:23:41Z</dcterms:modified>
  <dc:identifier>DAGMVwIiLdc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0x0101001B7329F89933434FB8470BDC796D6903</vt:lpwstr>
  </property>
  <property fmtid="{D5CDD505-2E9C-101B-9397-08002B2CF9AE}" pid="3" name="MediaServiceImageTags">
    <vt:lpwstr/>
  </property>
</Properties>
</file>